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96" r:id="rId2"/>
    <p:sldId id="256" r:id="rId3"/>
    <p:sldId id="302" r:id="rId4"/>
    <p:sldId id="258" r:id="rId5"/>
    <p:sldId id="297" r:id="rId6"/>
    <p:sldId id="308" r:id="rId7"/>
    <p:sldId id="309" r:id="rId8"/>
    <p:sldId id="259" r:id="rId9"/>
    <p:sldId id="298" r:id="rId10"/>
    <p:sldId id="257" r:id="rId11"/>
    <p:sldId id="300" r:id="rId12"/>
    <p:sldId id="312" r:id="rId13"/>
    <p:sldId id="313" r:id="rId14"/>
    <p:sldId id="301" r:id="rId15"/>
    <p:sldId id="299" r:id="rId16"/>
    <p:sldId id="303" r:id="rId17"/>
    <p:sldId id="304" r:id="rId18"/>
    <p:sldId id="305" r:id="rId19"/>
    <p:sldId id="306" r:id="rId20"/>
    <p:sldId id="307" r:id="rId21"/>
    <p:sldId id="262" r:id="rId22"/>
    <p:sldId id="311" r:id="rId23"/>
    <p:sldId id="266" r:id="rId24"/>
    <p:sldId id="265" r:id="rId25"/>
    <p:sldId id="295" r:id="rId26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Merriweather" panose="000005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AEDABC-BADD-4293-A472-D3AD88E73092}">
  <a:tblStyle styleId="{8DAEDABC-BADD-4293-A472-D3AD88E730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86F0B6-B751-4789-9B5D-46EEAF9DFC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d2b3a775d7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d2b3a775d7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892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d2b3a775d7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d2b3a775d7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3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7085f372ae_1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7085f372ae_1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" name="Google Shape;212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945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582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689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d2b3a775d7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d2b3a775d7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163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d2b3a775d7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d2b3a775d7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07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7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8" name="Google Shape;1248;p7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9" name="Google Shape;1249;p7"/>
          <p:cNvSpPr txBox="1">
            <a:spLocks noGrp="1"/>
          </p:cNvSpPr>
          <p:nvPr>
            <p:ph type="body" idx="3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0" name="Google Shape;1250;p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253" name="Google Shape;1253;p8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8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257" name="Google Shape;1257;p8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8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261" name="Google Shape;1261;p8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8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265" name="Google Shape;1265;p8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8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269" name="Google Shape;1269;p8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8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278" name="Google Shape;1278;p8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8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287" name="Google Shape;1287;p8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8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298" name="Google Shape;1298;p8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8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301" name="Google Shape;1301;p8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8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306" name="Google Shape;1306;p8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6" name="Google Shape;1436;p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665" name="Google Shape;1665;p11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11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11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670" name="Google Shape;1670;p11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11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680" name="Google Shape;1680;p11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695" name="Google Shape;1695;p11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699" name="Google Shape;1699;p11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8" name="Google Shape;1758;p11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759" name="Google Shape;1759;p11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4" name="Google Shape;1774;p1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6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BB4D-ACD1-48D2-AC8F-D0F974D0B1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9DFBC-6615-4B08-B24C-B51ECDB48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"/>
            <a:ext cx="9144000" cy="51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18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763426" y="215424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Average price per province </a:t>
            </a:r>
            <a:endParaRPr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675948-E2BA-4570-9FEB-EA89A0258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D69D7E-8828-4794-85C6-3198D0ADC48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29A0A2-1C9A-4000-9BCA-523A5B33835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897" name="Google Shape;1897;p14"/>
          <p:cNvSpPr txBox="1"/>
          <p:nvPr/>
        </p:nvSpPr>
        <p:spPr>
          <a:xfrm>
            <a:off x="1452750" y="1221713"/>
            <a:ext cx="28629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8" name="Google Shape;1898;p14"/>
          <p:cNvSpPr txBox="1"/>
          <p:nvPr/>
        </p:nvSpPr>
        <p:spPr>
          <a:xfrm>
            <a:off x="4703125" y="1221713"/>
            <a:ext cx="29880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9" name="Google Shape;1899;p14"/>
          <p:cNvSpPr txBox="1"/>
          <p:nvPr/>
        </p:nvSpPr>
        <p:spPr>
          <a:xfrm>
            <a:off x="1452750" y="3634294"/>
            <a:ext cx="62385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0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C11DA-1B1C-4F1D-A3E7-1C4227550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85" y="900479"/>
            <a:ext cx="7439920" cy="3719960"/>
          </a:xfrm>
          <a:prstGeom prst="rect">
            <a:avLst/>
          </a:prstGeom>
        </p:spPr>
      </p:pic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0DC89B30-7F42-43AE-919B-8F6C2FDCF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85" y="903256"/>
            <a:ext cx="7439920" cy="39477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46791-C0AC-419C-A2EF-6467BEB3C1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6E673B3-A760-4700-B1F3-56573BE2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FFCFA8-23DD-42D5-A40E-27D2B117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50" y="160800"/>
            <a:ext cx="6375310" cy="49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18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65429-52EB-4B03-97A0-1A2C88AA5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134" y="1004687"/>
            <a:ext cx="6880500" cy="582900"/>
          </a:xfrm>
        </p:spPr>
        <p:txBody>
          <a:bodyPr/>
          <a:lstStyle/>
          <a:p>
            <a:r>
              <a:rPr lang="en-CA" sz="3200" dirty="0"/>
              <a:t>Breakfast included?</a:t>
            </a:r>
            <a:br>
              <a:rPr lang="en-CA" dirty="0"/>
            </a:br>
            <a:r>
              <a:rPr lang="en-CA" sz="2400" b="0" dirty="0"/>
              <a:t>Canada Metropolitan Areas</a:t>
            </a:r>
            <a:endParaRPr lang="en-CA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61355-CBFE-432F-AD7A-72A28D1FEE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14" name="Picture 13" descr="Chart, pie chart&#10;&#10;Description automatically generated">
            <a:extLst>
              <a:ext uri="{FF2B5EF4-FFF2-40B4-BE49-F238E27FC236}">
                <a16:creationId xmlns:a16="http://schemas.microsoft.com/office/drawing/2014/main" id="{EC65964D-2306-40AB-9B84-A92209F49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126" y="1296137"/>
            <a:ext cx="2789766" cy="2236839"/>
          </a:xfrm>
          <a:prstGeom prst="rect">
            <a:avLst/>
          </a:prstGeom>
        </p:spPr>
      </p:pic>
      <p:pic>
        <p:nvPicPr>
          <p:cNvPr id="16" name="Picture 15" descr="Chart, pie chart&#10;&#10;Description automatically generated">
            <a:extLst>
              <a:ext uri="{FF2B5EF4-FFF2-40B4-BE49-F238E27FC236}">
                <a16:creationId xmlns:a16="http://schemas.microsoft.com/office/drawing/2014/main" id="{9B1C1428-41CB-43D0-9E09-95908AB44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35" y="1296137"/>
            <a:ext cx="2789766" cy="2236839"/>
          </a:xfrm>
          <a:prstGeom prst="rect">
            <a:avLst/>
          </a:prstGeom>
        </p:spPr>
      </p:pic>
      <p:pic>
        <p:nvPicPr>
          <p:cNvPr id="23" name="Picture 22" descr="Chart, pie chart&#10;&#10;Description automatically generated">
            <a:extLst>
              <a:ext uri="{FF2B5EF4-FFF2-40B4-BE49-F238E27FC236}">
                <a16:creationId xmlns:a16="http://schemas.microsoft.com/office/drawing/2014/main" id="{D5E99D6F-BBC4-4F4C-955D-04FA6CD6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830" y="2709589"/>
            <a:ext cx="2789766" cy="22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56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84A2E-28B8-4619-AA4C-F6A8292AC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50" y="269734"/>
            <a:ext cx="6880500" cy="582900"/>
          </a:xfrm>
        </p:spPr>
        <p:txBody>
          <a:bodyPr/>
          <a:lstStyle/>
          <a:p>
            <a:r>
              <a:rPr lang="en-CA" dirty="0"/>
              <a:t>Distance From Center Matters? –Vancouver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8F102-0DC1-41BE-B8B5-FD29DB8356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377EE35D-FDA8-4A90-B2B7-D1B3452A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08" y="1117442"/>
            <a:ext cx="4602879" cy="31625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2BE22-22C7-40C0-AA2E-9CE19F67D5C7}"/>
              </a:ext>
            </a:extLst>
          </p:cNvPr>
          <p:cNvSpPr txBox="1"/>
          <p:nvPr/>
        </p:nvSpPr>
        <p:spPr>
          <a:xfrm flipH="1">
            <a:off x="395000" y="3229763"/>
            <a:ext cx="5927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Close</a:t>
            </a:r>
            <a:r>
              <a:rPr lang="en-US" sz="1200" i="1" dirty="0"/>
              <a:t>: </a:t>
            </a:r>
          </a:p>
          <a:p>
            <a:r>
              <a:rPr lang="en-US" sz="1200" i="1" dirty="0"/>
              <a:t>          Distance from center less than 5 KM</a:t>
            </a:r>
          </a:p>
          <a:p>
            <a:endParaRPr lang="en-US" sz="1200" i="1" dirty="0"/>
          </a:p>
          <a:p>
            <a:r>
              <a:rPr lang="en-US" sz="1200" b="1" i="1" dirty="0"/>
              <a:t>Not Too Close</a:t>
            </a:r>
            <a:r>
              <a:rPr lang="en-US" sz="1200" i="1" dirty="0"/>
              <a:t>:</a:t>
            </a:r>
          </a:p>
          <a:p>
            <a:r>
              <a:rPr lang="en-US" sz="1200" i="1" dirty="0"/>
              <a:t>          Distance from center between 5 KM and 15 KM</a:t>
            </a:r>
          </a:p>
          <a:p>
            <a:endParaRPr lang="en-US" sz="1200" b="1" i="1" dirty="0"/>
          </a:p>
          <a:p>
            <a:r>
              <a:rPr lang="en-US" sz="1200" b="1" i="1" dirty="0"/>
              <a:t>Far</a:t>
            </a:r>
            <a:r>
              <a:rPr lang="en-US" sz="1200" i="1" dirty="0"/>
              <a:t>: </a:t>
            </a:r>
          </a:p>
          <a:p>
            <a:r>
              <a:rPr lang="en-US" sz="1200" i="1" dirty="0"/>
              <a:t>          Distance from center over 15 KM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37B2366F-B8DD-4533-A537-04BE9EC4E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00" y="852634"/>
            <a:ext cx="3802318" cy="220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19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C66F-CF8E-4404-94D9-032719E03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39" y="160800"/>
            <a:ext cx="6880500" cy="582900"/>
          </a:xfrm>
        </p:spPr>
        <p:txBody>
          <a:bodyPr/>
          <a:lstStyle/>
          <a:p>
            <a:r>
              <a:rPr lang="en-CA" sz="3200" dirty="0"/>
              <a:t>Hotel Rating Data in Provincial Areas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920B-61EE-4B22-AC9A-922C9A372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B06D9-77A0-43E3-B8BC-AC5E2537D4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2A6C21-E35C-480B-804E-03F76B6DD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19" y="882147"/>
            <a:ext cx="7243162" cy="3986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0E664-3F6A-4CFC-8153-49E4B8DC3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991" y="1019062"/>
            <a:ext cx="2259629" cy="44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55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C7F1-17B1-450F-AF79-31386931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147" y="261643"/>
            <a:ext cx="6880500" cy="582900"/>
          </a:xfrm>
        </p:spPr>
        <p:txBody>
          <a:bodyPr/>
          <a:lstStyle/>
          <a:p>
            <a:r>
              <a:rPr lang="en-CA" dirty="0"/>
              <a:t>Scenario based analyze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DD620-C557-48FD-BE3C-CF46DC813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794" y="844543"/>
            <a:ext cx="6880500" cy="3498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sz="1400" i="1" dirty="0">
                <a:solidFill>
                  <a:schemeClr val="tx1"/>
                </a:solidFill>
                <a:latin typeface="+mn-lt"/>
              </a:rPr>
              <a:t>Rating &gt;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400" i="1" dirty="0">
                <a:solidFill>
                  <a:schemeClr val="tx1"/>
                </a:solidFill>
                <a:latin typeface="+mn-lt"/>
              </a:rPr>
              <a:t>Price &lt; 800 CAD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400" i="1" dirty="0">
                <a:solidFill>
                  <a:schemeClr val="tx1"/>
                </a:solidFill>
                <a:latin typeface="+mn-lt"/>
              </a:rPr>
              <a:t>Distance from the centre &lt; 5 km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400" i="1" dirty="0">
                <a:solidFill>
                  <a:schemeClr val="tx1"/>
                </a:solidFill>
                <a:latin typeface="+mn-lt"/>
              </a:rPr>
              <a:t>3 &lt; Bed Type Score &lt;= 5 </a:t>
            </a:r>
          </a:p>
          <a:p>
            <a:pPr marL="76200" indent="0">
              <a:buNone/>
            </a:pPr>
            <a:endParaRPr lang="en-CA" sz="32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88074-7356-4C97-8267-C24E1663B0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E0A124-1CB6-4C51-B560-2B868A4BC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85" y="2428875"/>
            <a:ext cx="3476993" cy="26209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982CE0-8F1E-468A-A332-0C0EE4E09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399" y="956456"/>
            <a:ext cx="4666003" cy="262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21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45"/>
          <p:cNvSpPr txBox="1">
            <a:spLocks noGrp="1"/>
          </p:cNvSpPr>
          <p:nvPr>
            <p:ph type="title"/>
          </p:nvPr>
        </p:nvSpPr>
        <p:spPr>
          <a:xfrm>
            <a:off x="-2132252" y="679623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Traveler 1 :</a:t>
            </a:r>
            <a:endParaRPr dirty="0"/>
          </a:p>
        </p:txBody>
      </p:sp>
      <p:sp>
        <p:nvSpPr>
          <p:cNvPr id="2296" name="Google Shape;2296;p4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Google Shape;1915;p16">
            <a:extLst>
              <a:ext uri="{FF2B5EF4-FFF2-40B4-BE49-F238E27FC236}">
                <a16:creationId xmlns:a16="http://schemas.microsoft.com/office/drawing/2014/main" id="{9C792CD5-EA56-42C9-B066-A665B9709614}"/>
              </a:ext>
            </a:extLst>
          </p:cNvPr>
          <p:cNvSpPr txBox="1">
            <a:spLocks/>
          </p:cNvSpPr>
          <p:nvPr/>
        </p:nvSpPr>
        <p:spPr>
          <a:xfrm>
            <a:off x="742294" y="1166131"/>
            <a:ext cx="60282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i="1" dirty="0">
                <a:solidFill>
                  <a:srgbClr val="000000"/>
                </a:solidFill>
                <a:effectLst/>
                <a:latin typeface="+mj-lt"/>
                <a:cs typeface="Amatic SC" panose="00000500000000000000" pitchFamily="2" charset="-79"/>
              </a:rPr>
              <a:t>Destination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+mj-lt"/>
                <a:cs typeface="Amatic SC" panose="00000500000000000000" pitchFamily="2" charset="-79"/>
              </a:rPr>
              <a:t>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0" i="1" dirty="0">
                <a:solidFill>
                  <a:srgbClr val="000000"/>
                </a:solidFill>
                <a:effectLst/>
                <a:latin typeface="+mj-lt"/>
                <a:cs typeface="Amatic SC" panose="00000500000000000000" pitchFamily="2" charset="-79"/>
              </a:rPr>
              <a:t>Toronto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i="1" dirty="0">
                <a:solidFill>
                  <a:srgbClr val="000000"/>
                </a:solidFill>
                <a:effectLst/>
                <a:latin typeface="+mj-lt"/>
                <a:cs typeface="Amatic SC" panose="00000500000000000000" pitchFamily="2" charset="-79"/>
              </a:rPr>
              <a:t>Budget Limit: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0" i="1" dirty="0">
                <a:solidFill>
                  <a:srgbClr val="000000"/>
                </a:solidFill>
                <a:effectLst/>
                <a:latin typeface="+mj-lt"/>
                <a:cs typeface="Amatic SC" panose="00000500000000000000" pitchFamily="2" charset="-79"/>
              </a:rPr>
              <a:t>$800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4A77D8-726E-4C80-AEEF-E498AFEE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20" y="2471811"/>
            <a:ext cx="7507194" cy="21295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69F55D-D2E1-4F0C-9342-C8B7BB9395D0}"/>
              </a:ext>
            </a:extLst>
          </p:cNvPr>
          <p:cNvSpPr txBox="1"/>
          <p:nvPr/>
        </p:nvSpPr>
        <p:spPr>
          <a:xfrm>
            <a:off x="2537460" y="1248311"/>
            <a:ext cx="4290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b="1" i="1" dirty="0">
                <a:solidFill>
                  <a:srgbClr val="000000"/>
                </a:solidFill>
                <a:latin typeface="+mj-lt"/>
                <a:cs typeface="Amatic SC" panose="00000500000000000000" pitchFamily="2" charset="-79"/>
              </a:rPr>
              <a:t>Free Cancellation</a:t>
            </a:r>
            <a:r>
              <a:rPr lang="en-US" sz="1600" i="1" dirty="0">
                <a:solidFill>
                  <a:srgbClr val="000000"/>
                </a:solidFill>
                <a:latin typeface="+mj-lt"/>
                <a:cs typeface="Amatic SC" panose="00000500000000000000" pitchFamily="2" charset="-79"/>
              </a:rPr>
              <a:t>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i="1" dirty="0">
                <a:solidFill>
                  <a:srgbClr val="000000"/>
                </a:solidFill>
                <a:latin typeface="+mj-lt"/>
                <a:cs typeface="Amatic SC" panose="00000500000000000000" pitchFamily="2" charset="-79"/>
              </a:rPr>
              <a:t>YES</a:t>
            </a:r>
            <a:endParaRPr lang="en-US" sz="1600" b="0" i="1" dirty="0">
              <a:solidFill>
                <a:srgbClr val="000000"/>
              </a:solidFill>
              <a:effectLst/>
              <a:latin typeface="+mj-lt"/>
              <a:cs typeface="Amatic SC" panose="00000500000000000000" pitchFamily="2" charset="-79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i="1" dirty="0">
                <a:latin typeface="+mj-lt"/>
                <a:cs typeface="Amatic SC" panose="00000500000000000000" pitchFamily="2" charset="-79"/>
              </a:rPr>
              <a:t>Maximum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+mj-lt"/>
                <a:cs typeface="Amatic SC" panose="00000500000000000000" pitchFamily="2" charset="-79"/>
              </a:rPr>
              <a:t> Distance From City Center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+mj-lt"/>
                <a:cs typeface="Amatic SC" panose="00000500000000000000" pitchFamily="2" charset="-79"/>
              </a:rPr>
              <a:t>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0" i="1" dirty="0">
                <a:solidFill>
                  <a:srgbClr val="000000"/>
                </a:solidFill>
                <a:effectLst/>
                <a:latin typeface="+mj-lt"/>
                <a:cs typeface="Amatic SC" panose="00000500000000000000" pitchFamily="2" charset="-79"/>
              </a:rPr>
              <a:t>Max. 5 KM</a:t>
            </a:r>
            <a:endParaRPr lang="en-CA" sz="1600" i="1" dirty="0">
              <a:latin typeface="+mj-lt"/>
              <a:cs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3455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45"/>
          <p:cNvSpPr txBox="1">
            <a:spLocks noGrp="1"/>
          </p:cNvSpPr>
          <p:nvPr>
            <p:ph type="title"/>
          </p:nvPr>
        </p:nvSpPr>
        <p:spPr>
          <a:xfrm>
            <a:off x="-2132252" y="679623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Traveler 1 :</a:t>
            </a:r>
            <a:endParaRPr dirty="0"/>
          </a:p>
        </p:txBody>
      </p:sp>
      <p:sp>
        <p:nvSpPr>
          <p:cNvPr id="2296" name="Google Shape;2296;p4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" name="Google Shape;1915;p16">
            <a:extLst>
              <a:ext uri="{FF2B5EF4-FFF2-40B4-BE49-F238E27FC236}">
                <a16:creationId xmlns:a16="http://schemas.microsoft.com/office/drawing/2014/main" id="{9C792CD5-EA56-42C9-B066-A665B9709614}"/>
              </a:ext>
            </a:extLst>
          </p:cNvPr>
          <p:cNvSpPr txBox="1">
            <a:spLocks/>
          </p:cNvSpPr>
          <p:nvPr/>
        </p:nvSpPr>
        <p:spPr>
          <a:xfrm>
            <a:off x="2104845" y="693433"/>
            <a:ext cx="60282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CA" sz="1800" dirty="0">
              <a:latin typeface="+mj-lt"/>
              <a:cs typeface="Amatic SC" panose="00000500000000000000" pitchFamily="2" charset="-79"/>
            </a:endParaRPr>
          </a:p>
        </p:txBody>
      </p:sp>
      <p:pic>
        <p:nvPicPr>
          <p:cNvPr id="6" name="Picture 5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DF6D0AF2-CA14-420F-9844-3315CB9AF3C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25" y="1503143"/>
            <a:ext cx="7558549" cy="262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06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45"/>
          <p:cNvSpPr txBox="1">
            <a:spLocks noGrp="1"/>
          </p:cNvSpPr>
          <p:nvPr>
            <p:ph type="title"/>
          </p:nvPr>
        </p:nvSpPr>
        <p:spPr>
          <a:xfrm>
            <a:off x="-2132252" y="679623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Traveler 2 :</a:t>
            </a:r>
            <a:endParaRPr dirty="0"/>
          </a:p>
        </p:txBody>
      </p:sp>
      <p:sp>
        <p:nvSpPr>
          <p:cNvPr id="2296" name="Google Shape;2296;p4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0E29C7-83B4-4C68-B3DD-41F90A60B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94" y="2320840"/>
            <a:ext cx="8250048" cy="1827468"/>
          </a:xfrm>
          <a:prstGeom prst="rect">
            <a:avLst/>
          </a:prstGeom>
        </p:spPr>
      </p:pic>
      <p:sp>
        <p:nvSpPr>
          <p:cNvPr id="7" name="Google Shape;1915;p16">
            <a:extLst>
              <a:ext uri="{FF2B5EF4-FFF2-40B4-BE49-F238E27FC236}">
                <a16:creationId xmlns:a16="http://schemas.microsoft.com/office/drawing/2014/main" id="{E2385367-D544-4963-8C9F-457A6FA2F8AF}"/>
              </a:ext>
            </a:extLst>
          </p:cNvPr>
          <p:cNvSpPr txBox="1">
            <a:spLocks/>
          </p:cNvSpPr>
          <p:nvPr/>
        </p:nvSpPr>
        <p:spPr>
          <a:xfrm>
            <a:off x="742294" y="1166131"/>
            <a:ext cx="60282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i="1" dirty="0">
                <a:solidFill>
                  <a:srgbClr val="000000"/>
                </a:solidFill>
                <a:effectLst/>
                <a:latin typeface="+mj-lt"/>
                <a:cs typeface="Amatic SC" panose="00000500000000000000" pitchFamily="2" charset="-79"/>
              </a:rPr>
              <a:t>Destination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+mj-lt"/>
                <a:cs typeface="Amatic SC" panose="00000500000000000000" pitchFamily="2" charset="-79"/>
              </a:rPr>
              <a:t>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i="1" dirty="0">
                <a:solidFill>
                  <a:srgbClr val="000000"/>
                </a:solidFill>
                <a:latin typeface="+mj-lt"/>
                <a:cs typeface="Amatic SC" panose="00000500000000000000" pitchFamily="2" charset="-79"/>
              </a:rPr>
              <a:t>Niagara Falls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+mj-lt"/>
                <a:cs typeface="Amatic SC" panose="00000500000000000000" pitchFamily="2" charset="-79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i="1" dirty="0">
                <a:solidFill>
                  <a:srgbClr val="000000"/>
                </a:solidFill>
                <a:effectLst/>
                <a:latin typeface="+mj-lt"/>
                <a:cs typeface="Amatic SC" panose="00000500000000000000" pitchFamily="2" charset="-79"/>
              </a:rPr>
              <a:t>Budget Limit: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0" i="1" dirty="0">
                <a:solidFill>
                  <a:srgbClr val="000000"/>
                </a:solidFill>
                <a:effectLst/>
                <a:latin typeface="+mj-lt"/>
                <a:cs typeface="Amatic SC" panose="00000500000000000000" pitchFamily="2" charset="-79"/>
              </a:rPr>
              <a:t>$1500 CAD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D874B-E6EB-42CB-90F8-3F64CD224AAB}"/>
              </a:ext>
            </a:extLst>
          </p:cNvPr>
          <p:cNvSpPr txBox="1"/>
          <p:nvPr/>
        </p:nvSpPr>
        <p:spPr>
          <a:xfrm>
            <a:off x="2589226" y="1182667"/>
            <a:ext cx="373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b="1" i="1" dirty="0">
                <a:solidFill>
                  <a:srgbClr val="000000"/>
                </a:solidFill>
                <a:latin typeface="+mj-lt"/>
                <a:cs typeface="Amatic SC" panose="00000500000000000000" pitchFamily="2" charset="-79"/>
              </a:rPr>
              <a:t>Free Cancellation</a:t>
            </a:r>
            <a:r>
              <a:rPr lang="en-US" sz="1600" i="1" dirty="0">
                <a:solidFill>
                  <a:srgbClr val="000000"/>
                </a:solidFill>
                <a:latin typeface="+mj-lt"/>
                <a:cs typeface="Amatic SC" panose="00000500000000000000" pitchFamily="2" charset="-79"/>
              </a:rPr>
              <a:t>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i="1" dirty="0">
                <a:solidFill>
                  <a:srgbClr val="000000"/>
                </a:solidFill>
                <a:latin typeface="+mj-lt"/>
                <a:cs typeface="Amatic SC" panose="00000500000000000000" pitchFamily="2" charset="-79"/>
              </a:rPr>
              <a:t>YES</a:t>
            </a:r>
            <a:endParaRPr lang="en-US" sz="1600" b="0" i="1" dirty="0">
              <a:solidFill>
                <a:srgbClr val="000000"/>
              </a:solidFill>
              <a:effectLst/>
              <a:latin typeface="+mj-lt"/>
              <a:cs typeface="Amatic SC" panose="00000500000000000000" pitchFamily="2" charset="-79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i="1" dirty="0">
                <a:solidFill>
                  <a:srgbClr val="000000"/>
                </a:solidFill>
                <a:effectLst/>
                <a:latin typeface="+mj-lt"/>
                <a:cs typeface="Amatic SC" panose="00000500000000000000" pitchFamily="2" charset="-79"/>
              </a:rPr>
              <a:t>Least Distance From City Center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+mj-lt"/>
                <a:cs typeface="Amatic SC" panose="00000500000000000000" pitchFamily="2" charset="-79"/>
              </a:rPr>
              <a:t>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0" i="1" dirty="0">
                <a:solidFill>
                  <a:srgbClr val="000000"/>
                </a:solidFill>
                <a:effectLst/>
                <a:latin typeface="+mj-lt"/>
                <a:cs typeface="Amatic SC" panose="00000500000000000000" pitchFamily="2" charset="-79"/>
              </a:rPr>
              <a:t>Max. 5 KM</a:t>
            </a:r>
            <a:endParaRPr lang="en-CA" sz="1600" i="1" dirty="0">
              <a:latin typeface="+mj-lt"/>
              <a:cs typeface="Amatic SC" panose="00000500000000000000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9FD406-8D37-45DC-A669-364F76BCDE6D}"/>
              </a:ext>
            </a:extLst>
          </p:cNvPr>
          <p:cNvSpPr txBox="1"/>
          <p:nvPr/>
        </p:nvSpPr>
        <p:spPr>
          <a:xfrm>
            <a:off x="5911240" y="1163697"/>
            <a:ext cx="373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b="1" i="1" dirty="0">
                <a:solidFill>
                  <a:srgbClr val="000000"/>
                </a:solidFill>
                <a:latin typeface="+mj-lt"/>
                <a:cs typeface="Amatic SC" panose="00000500000000000000" pitchFamily="2" charset="-79"/>
              </a:rPr>
              <a:t>Breakfast Included</a:t>
            </a:r>
            <a:r>
              <a:rPr lang="en-US" sz="1600" i="1" dirty="0">
                <a:solidFill>
                  <a:srgbClr val="000000"/>
                </a:solidFill>
                <a:latin typeface="+mj-lt"/>
                <a:cs typeface="Amatic SC" panose="00000500000000000000" pitchFamily="2" charset="-79"/>
              </a:rPr>
              <a:t>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i="1" dirty="0">
                <a:solidFill>
                  <a:srgbClr val="000000"/>
                </a:solidFill>
                <a:latin typeface="+mj-lt"/>
                <a:cs typeface="Amatic SC" panose="00000500000000000000" pitchFamily="2" charset="-79"/>
              </a:rPr>
              <a:t>YES</a:t>
            </a:r>
            <a:endParaRPr lang="en-US" sz="1600" b="0" i="1" dirty="0">
              <a:solidFill>
                <a:srgbClr val="000000"/>
              </a:solidFill>
              <a:effectLst/>
              <a:latin typeface="+mj-lt"/>
              <a:cs typeface="Amatic SC" panose="00000500000000000000" pitchFamily="2" charset="-79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i="1" dirty="0">
                <a:latin typeface="+mj-lt"/>
                <a:cs typeface="Amatic SC" panose="00000500000000000000" pitchFamily="2" charset="-79"/>
              </a:rPr>
              <a:t>Minimum Rating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+mj-lt"/>
                <a:cs typeface="Amatic SC" panose="00000500000000000000" pitchFamily="2" charset="-79"/>
              </a:rPr>
              <a:t>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0" i="1" dirty="0">
                <a:solidFill>
                  <a:srgbClr val="000000"/>
                </a:solidFill>
                <a:effectLst/>
                <a:latin typeface="+mj-lt"/>
                <a:cs typeface="Amatic SC" panose="00000500000000000000" pitchFamily="2" charset="-79"/>
              </a:rPr>
              <a:t>Max. 5 KM</a:t>
            </a:r>
            <a:endParaRPr lang="en-CA" sz="1600" i="1" dirty="0">
              <a:latin typeface="+mj-lt"/>
              <a:cs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02066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45"/>
          <p:cNvSpPr txBox="1">
            <a:spLocks noGrp="1"/>
          </p:cNvSpPr>
          <p:nvPr>
            <p:ph type="title"/>
          </p:nvPr>
        </p:nvSpPr>
        <p:spPr>
          <a:xfrm>
            <a:off x="-2132252" y="679623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Traveler 2 :</a:t>
            </a:r>
            <a:endParaRPr dirty="0"/>
          </a:p>
        </p:txBody>
      </p:sp>
      <p:sp>
        <p:nvSpPr>
          <p:cNvPr id="2296" name="Google Shape;2296;p4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5" name="Google Shape;1915;p16">
            <a:extLst>
              <a:ext uri="{FF2B5EF4-FFF2-40B4-BE49-F238E27FC236}">
                <a16:creationId xmlns:a16="http://schemas.microsoft.com/office/drawing/2014/main" id="{9C792CD5-EA56-42C9-B066-A665B9709614}"/>
              </a:ext>
            </a:extLst>
          </p:cNvPr>
          <p:cNvSpPr txBox="1">
            <a:spLocks/>
          </p:cNvSpPr>
          <p:nvPr/>
        </p:nvSpPr>
        <p:spPr>
          <a:xfrm>
            <a:off x="2105536" y="160800"/>
            <a:ext cx="60282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CA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5FFB0-BC6A-45EB-BD87-97F7650931B8}"/>
              </a:ext>
            </a:extLst>
          </p:cNvPr>
          <p:cNvSpPr txBox="1"/>
          <p:nvPr/>
        </p:nvSpPr>
        <p:spPr>
          <a:xfrm>
            <a:off x="3336131" y="1907381"/>
            <a:ext cx="161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8BC58136-2539-46D4-B4F4-E1E9A898F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083" y="1262523"/>
            <a:ext cx="6952523" cy="361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83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>
            <a:spLocks noGrp="1"/>
          </p:cNvSpPr>
          <p:nvPr>
            <p:ph type="ctrTitle"/>
          </p:nvPr>
        </p:nvSpPr>
        <p:spPr>
          <a:xfrm>
            <a:off x="1090043" y="1136832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dirty="0"/>
              <a:t>W</a:t>
            </a:r>
            <a:r>
              <a:rPr lang="en" b="1" dirty="0"/>
              <a:t>eb scraping project </a:t>
            </a:r>
            <a:br>
              <a:rPr lang="en" dirty="0"/>
            </a:b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C66F-CF8E-4404-94D9-032719E03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39" y="160800"/>
            <a:ext cx="6880500" cy="582900"/>
          </a:xfrm>
        </p:spPr>
        <p:txBody>
          <a:bodyPr/>
          <a:lstStyle/>
          <a:p>
            <a:r>
              <a:rPr lang="en-CA" dirty="0"/>
              <a:t>Hotel clustering Based on price: Montreal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920B-61EE-4B22-AC9A-922C9A372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95825" y="825385"/>
            <a:ext cx="4583250" cy="1828050"/>
          </a:xfrm>
        </p:spPr>
        <p:txBody>
          <a:bodyPr/>
          <a:lstStyle/>
          <a:p>
            <a:pPr marL="76200" indent="0">
              <a:buNone/>
            </a:pPr>
            <a:r>
              <a:rPr lang="en-US" sz="1400" b="1" i="1" dirty="0">
                <a:solidFill>
                  <a:srgbClr val="00B050"/>
                </a:solidFill>
                <a:latin typeface="+mn-lt"/>
              </a:rPr>
              <a:t>Green:</a:t>
            </a:r>
          </a:p>
          <a:p>
            <a:pPr marL="76200" indent="0">
              <a:buNone/>
            </a:pPr>
            <a:r>
              <a:rPr lang="en-US" sz="1400" i="1" dirty="0">
                <a:latin typeface="+mn-lt"/>
              </a:rPr>
              <a:t>  Hotels with a price less than </a:t>
            </a:r>
          </a:p>
          <a:p>
            <a:pPr marL="76200" indent="0">
              <a:buNone/>
            </a:pPr>
            <a:r>
              <a:rPr lang="en-US" sz="1400" i="1" dirty="0">
                <a:latin typeface="+mn-lt"/>
              </a:rPr>
              <a:t>     $500 CAD</a:t>
            </a:r>
          </a:p>
          <a:p>
            <a:pPr marL="76200" indent="0">
              <a:buNone/>
            </a:pPr>
            <a:r>
              <a:rPr lang="en-US" sz="1400" b="1" i="1" dirty="0">
                <a:solidFill>
                  <a:srgbClr val="0070C0"/>
                </a:solidFill>
                <a:latin typeface="+mn-lt"/>
              </a:rPr>
              <a:t>Blue:</a:t>
            </a:r>
          </a:p>
          <a:p>
            <a:pPr marL="76200" indent="0">
              <a:buNone/>
            </a:pPr>
            <a:r>
              <a:rPr lang="en-US" sz="1400" b="1" i="1" dirty="0">
                <a:latin typeface="+mn-lt"/>
              </a:rPr>
              <a:t>  </a:t>
            </a:r>
            <a:r>
              <a:rPr lang="en-US" sz="1400" i="1" dirty="0">
                <a:latin typeface="+mn-lt"/>
              </a:rPr>
              <a:t>Hotels with a price between $500</a:t>
            </a:r>
          </a:p>
          <a:p>
            <a:pPr marL="76200" indent="0">
              <a:buNone/>
            </a:pPr>
            <a:r>
              <a:rPr lang="en-US" sz="1400" i="1" dirty="0">
                <a:latin typeface="+mn-lt"/>
              </a:rPr>
              <a:t>      and $1500 CAD</a:t>
            </a:r>
          </a:p>
          <a:p>
            <a:pPr marL="76200" indent="0">
              <a:buNone/>
            </a:pPr>
            <a:r>
              <a:rPr lang="en-US" sz="1400" b="1" i="1" dirty="0">
                <a:solidFill>
                  <a:srgbClr val="FF0000"/>
                </a:solidFill>
                <a:latin typeface="+mn-lt"/>
              </a:rPr>
              <a:t>Red:</a:t>
            </a:r>
          </a:p>
          <a:p>
            <a:pPr marL="76200" indent="0">
              <a:buNone/>
            </a:pPr>
            <a:r>
              <a:rPr lang="en-US" sz="1400" i="1" dirty="0">
                <a:latin typeface="+mn-lt"/>
              </a:rPr>
              <a:t>  Hotels with a price over </a:t>
            </a:r>
          </a:p>
          <a:p>
            <a:pPr marL="76200" indent="0">
              <a:buNone/>
            </a:pPr>
            <a:r>
              <a:rPr lang="en-US" sz="1400" i="1" dirty="0">
                <a:latin typeface="+mn-lt"/>
              </a:rPr>
              <a:t>       $1500 CAD</a:t>
            </a:r>
          </a:p>
          <a:p>
            <a:pPr marL="76200" indent="0">
              <a:buNone/>
            </a:pPr>
            <a:endParaRPr lang="en-CA" sz="1400" i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B06D9-77A0-43E3-B8BC-AC5E2537D4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03C6B35C-8F6E-4D0D-BF08-D804A02CD7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743700"/>
            <a:ext cx="5591396" cy="343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46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9"/>
          <p:cNvSpPr txBox="1">
            <a:spLocks noGrp="1"/>
          </p:cNvSpPr>
          <p:nvPr>
            <p:ph type="ctrTitle" idx="4294967295"/>
          </p:nvPr>
        </p:nvSpPr>
        <p:spPr>
          <a:xfrm>
            <a:off x="1374150" y="2444138"/>
            <a:ext cx="63957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</a:rPr>
              <a:t>Challenges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936" name="Google Shape;1936;p19"/>
          <p:cNvSpPr/>
          <p:nvPr/>
        </p:nvSpPr>
        <p:spPr>
          <a:xfrm>
            <a:off x="3515725" y="299100"/>
            <a:ext cx="2123707" cy="1892065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7" name="Google Shape;1937;p19"/>
          <p:cNvSpPr/>
          <p:nvPr/>
        </p:nvSpPr>
        <p:spPr>
          <a:xfrm>
            <a:off x="4139482" y="743625"/>
            <a:ext cx="867483" cy="100300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A2B35-7FC0-4D36-82FF-261807854C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28A49715-2768-47D9-968F-3AFBA2E1D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0" y="679169"/>
            <a:ext cx="4939016" cy="3992844"/>
          </a:xfrm>
          <a:prstGeom prst="rect">
            <a:avLst/>
          </a:prstGeom>
        </p:spPr>
      </p:pic>
      <p:sp>
        <p:nvSpPr>
          <p:cNvPr id="10" name="Google Shape;1906;p15">
            <a:extLst>
              <a:ext uri="{FF2B5EF4-FFF2-40B4-BE49-F238E27FC236}">
                <a16:creationId xmlns:a16="http://schemas.microsoft.com/office/drawing/2014/main" id="{8E6DECE5-696F-4932-A8D6-3DEE6E619D9B}"/>
              </a:ext>
            </a:extLst>
          </p:cNvPr>
          <p:cNvSpPr txBox="1">
            <a:spLocks/>
          </p:cNvSpPr>
          <p:nvPr/>
        </p:nvSpPr>
        <p:spPr>
          <a:xfrm>
            <a:off x="5298795" y="1185761"/>
            <a:ext cx="5713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76200" indent="0">
              <a:buNone/>
            </a:pPr>
            <a:r>
              <a:rPr lang="en-US" altLang="en-US" sz="1100" dirty="0">
                <a:solidFill>
                  <a:schemeClr val="bg1"/>
                </a:solidFill>
                <a:latin typeface="+mn-lt"/>
              </a:rPr>
              <a:t>1. Booking.com displays listings for cities </a:t>
            </a:r>
          </a:p>
          <a:p>
            <a:pPr marL="76200" indent="0">
              <a:buNone/>
            </a:pPr>
            <a:r>
              <a:rPr lang="en-US" altLang="en-US" sz="1100" dirty="0">
                <a:solidFill>
                  <a:schemeClr val="bg1"/>
                </a:solidFill>
                <a:latin typeface="+mn-lt"/>
              </a:rPr>
              <a:t>Even if they don’t have any hotels available.</a:t>
            </a:r>
          </a:p>
          <a:p>
            <a:pPr marL="76200" indent="0">
              <a:buNone/>
            </a:pPr>
            <a:r>
              <a:rPr lang="en-US" altLang="en-US" sz="1100" dirty="0">
                <a:solidFill>
                  <a:schemeClr val="bg1"/>
                </a:solidFill>
                <a:latin typeface="+mn-lt"/>
              </a:rPr>
              <a:t>This makes duplicate record in our data.</a:t>
            </a:r>
          </a:p>
          <a:p>
            <a:pPr marL="76200" indent="0">
              <a:buNone/>
            </a:pPr>
            <a:endParaRPr lang="en-US" altLang="en-US" sz="1100" dirty="0">
              <a:solidFill>
                <a:schemeClr val="bg1"/>
              </a:solidFill>
              <a:latin typeface="+mn-lt"/>
            </a:endParaRPr>
          </a:p>
          <a:p>
            <a:pPr marL="76200" indent="0">
              <a:buNone/>
            </a:pPr>
            <a:r>
              <a:rPr lang="en-US" altLang="en-US" sz="1100" dirty="0">
                <a:solidFill>
                  <a:schemeClr val="bg1"/>
                </a:solidFill>
                <a:latin typeface="+mn-lt"/>
              </a:rPr>
              <a:t>2. The yellow box is not at the same place</a:t>
            </a:r>
          </a:p>
          <a:p>
            <a:pPr marL="76200" indent="0">
              <a:buNone/>
            </a:pPr>
            <a:r>
              <a:rPr lang="en-US" altLang="en-US" sz="1100" dirty="0">
                <a:solidFill>
                  <a:schemeClr val="bg1"/>
                </a:solidFill>
                <a:latin typeface="+mn-lt"/>
              </a:rPr>
              <a:t>Always. That’s why we should use XPATH.</a:t>
            </a:r>
          </a:p>
          <a:p>
            <a:pPr marL="76200" indent="0">
              <a:buNone/>
            </a:pPr>
            <a:endParaRPr lang="en-US" altLang="en-US" sz="1100" dirty="0">
              <a:solidFill>
                <a:schemeClr val="bg1"/>
              </a:solidFill>
              <a:latin typeface="+mn-lt"/>
            </a:endParaRPr>
          </a:p>
          <a:p>
            <a:pPr marL="76200" indent="0">
              <a:buNone/>
            </a:pPr>
            <a:r>
              <a:rPr lang="en-US" altLang="en-US" sz="1100" dirty="0">
                <a:solidFill>
                  <a:schemeClr val="bg1"/>
                </a:solidFill>
                <a:latin typeface="+mn-lt"/>
              </a:rPr>
              <a:t>3. Some cities with no hotels are redirected to</a:t>
            </a:r>
          </a:p>
          <a:p>
            <a:pPr marL="76200" indent="0">
              <a:buNone/>
            </a:pPr>
            <a:r>
              <a:rPr lang="en-US" altLang="en-US" sz="1100" dirty="0">
                <a:solidFill>
                  <a:schemeClr val="bg1"/>
                </a:solidFill>
                <a:latin typeface="+mn-lt"/>
              </a:rPr>
              <a:t>Cities with similar names. Sometimes the city </a:t>
            </a:r>
          </a:p>
          <a:p>
            <a:pPr marL="76200" indent="0">
              <a:buNone/>
            </a:pPr>
            <a:r>
              <a:rPr lang="en-US" altLang="en-US" sz="1100" dirty="0">
                <a:solidFill>
                  <a:schemeClr val="bg1"/>
                </a:solidFill>
                <a:latin typeface="+mn-lt"/>
              </a:rPr>
              <a:t>Is not even in Canada. </a:t>
            </a:r>
          </a:p>
          <a:p>
            <a:pPr marL="76200" indent="0">
              <a:buNone/>
            </a:pPr>
            <a:endParaRPr lang="en-US" altLang="en-US" sz="1100" dirty="0">
              <a:solidFill>
                <a:schemeClr val="bg1"/>
              </a:solidFill>
              <a:latin typeface="+mn-lt"/>
            </a:endParaRPr>
          </a:p>
          <a:p>
            <a:pPr marL="76200" indent="0">
              <a:buNone/>
            </a:pPr>
            <a:endParaRPr lang="en-US" altLang="en-US" sz="1100" dirty="0">
              <a:solidFill>
                <a:schemeClr val="bg1"/>
              </a:solidFill>
              <a:latin typeface="+mn-lt"/>
            </a:endParaRPr>
          </a:p>
          <a:p>
            <a:pPr marL="76200" indent="0">
              <a:buFont typeface="Merriweather"/>
              <a:buNone/>
            </a:pPr>
            <a:r>
              <a:rPr lang="en-US" altLang="en-US" sz="1100" dirty="0">
                <a:latin typeface="+mn-lt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400" dirty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400" dirty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400" dirty="0">
              <a:latin typeface="+mn-lt"/>
            </a:endParaRPr>
          </a:p>
          <a:p>
            <a:pPr marL="76200" indent="0">
              <a:buFont typeface="Merriweather"/>
              <a:buNone/>
            </a:pPr>
            <a:endParaRPr lang="en-US" sz="1400" dirty="0">
              <a:latin typeface="+mn-lt"/>
            </a:endParaRPr>
          </a:p>
          <a:p>
            <a:pPr marL="0" indent="0">
              <a:buFont typeface="Merriweather"/>
              <a:buNone/>
            </a:pPr>
            <a:endParaRPr lang="en-US" sz="18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9340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3"/>
          <p:cNvSpPr txBox="1">
            <a:spLocks noGrp="1"/>
          </p:cNvSpPr>
          <p:nvPr>
            <p:ph type="title" idx="4294967295"/>
          </p:nvPr>
        </p:nvSpPr>
        <p:spPr>
          <a:xfrm>
            <a:off x="2923225" y="406225"/>
            <a:ext cx="3297600" cy="19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>
                <a:solidFill>
                  <a:schemeClr val="lt1"/>
                </a:solidFill>
              </a:rPr>
              <a:t>Next steps ?</a:t>
            </a:r>
            <a:br>
              <a:rPr lang="en-CA" sz="4000" dirty="0">
                <a:solidFill>
                  <a:schemeClr val="lt1"/>
                </a:solidFill>
              </a:rPr>
            </a:br>
            <a:r>
              <a:rPr lang="en-CA" sz="4000" dirty="0">
                <a:solidFill>
                  <a:schemeClr val="lt1"/>
                </a:solidFill>
              </a:rPr>
              <a:t>Web/Desktop App</a:t>
            </a:r>
            <a:br>
              <a:rPr lang="en-CA" sz="4000" dirty="0">
                <a:solidFill>
                  <a:schemeClr val="lt1"/>
                </a:solidFill>
              </a:rPr>
            </a:br>
            <a:r>
              <a:rPr lang="en-CA" sz="4000" dirty="0">
                <a:solidFill>
                  <a:schemeClr val="lt1"/>
                </a:solidFill>
              </a:rPr>
              <a:t>…</a:t>
            </a:r>
            <a:endParaRPr sz="4000" dirty="0"/>
          </a:p>
        </p:txBody>
      </p:sp>
      <p:sp>
        <p:nvSpPr>
          <p:cNvPr id="1969" name="Google Shape;1969;p2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23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0" name="Google Shape;19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50" y="618244"/>
            <a:ext cx="2765700" cy="2765700"/>
          </a:xfrm>
          <a:prstGeom prst="ellipse">
            <a:avLst/>
          </a:prstGeom>
          <a:noFill/>
          <a:ln w="2286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61" name="Google Shape;1961;p22"/>
          <p:cNvSpPr txBox="1">
            <a:spLocks noGrp="1"/>
          </p:cNvSpPr>
          <p:nvPr>
            <p:ph type="title"/>
          </p:nvPr>
        </p:nvSpPr>
        <p:spPr>
          <a:xfrm>
            <a:off x="1051350" y="3862096"/>
            <a:ext cx="70413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Happy Vacations !</a:t>
            </a:r>
            <a:endParaRPr sz="4400" dirty="0"/>
          </a:p>
        </p:txBody>
      </p:sp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52"/>
          <p:cNvSpPr txBox="1"/>
          <p:nvPr/>
        </p:nvSpPr>
        <p:spPr>
          <a:xfrm>
            <a:off x="942617" y="2081753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buClr>
                <a:schemeClr val="accent1"/>
              </a:buClr>
              <a:buSzPts val="2600"/>
            </a:pPr>
            <a:r>
              <a:rPr lang="en" sz="5400" b="1" dirty="0">
                <a:solidFill>
                  <a:schemeClr val="accent6">
                    <a:lumMod val="75000"/>
                  </a:schemeClr>
                </a:solidFill>
                <a:latin typeface="Amatic SC"/>
                <a:cs typeface="Amatic SC"/>
                <a:sym typeface="Montserrat"/>
              </a:rPr>
              <a:t>Thank you </a:t>
            </a:r>
            <a:endParaRPr sz="5400" b="1" dirty="0">
              <a:solidFill>
                <a:schemeClr val="accent6">
                  <a:lumMod val="75000"/>
                </a:schemeClr>
              </a:solidFill>
              <a:latin typeface="Amatic SC"/>
              <a:cs typeface="Amatic SC"/>
              <a:sym typeface="Montserrat"/>
            </a:endParaRPr>
          </a:p>
        </p:txBody>
      </p:sp>
      <p:grpSp>
        <p:nvGrpSpPr>
          <p:cNvPr id="2981" name="Google Shape;2981;p52"/>
          <p:cNvGrpSpPr/>
          <p:nvPr/>
        </p:nvGrpSpPr>
        <p:grpSpPr>
          <a:xfrm>
            <a:off x="1425214" y="3290132"/>
            <a:ext cx="6270575" cy="181175"/>
            <a:chOff x="1535764" y="3213932"/>
            <a:chExt cx="6270575" cy="181175"/>
          </a:xfrm>
        </p:grpSpPr>
        <p:sp>
          <p:nvSpPr>
            <p:cNvPr id="2984" name="Google Shape;2984;p52"/>
            <p:cNvSpPr/>
            <p:nvPr/>
          </p:nvSpPr>
          <p:spPr>
            <a:xfrm>
              <a:off x="5603395" y="3213932"/>
              <a:ext cx="180627" cy="181175"/>
            </a:xfrm>
            <a:custGeom>
              <a:avLst/>
              <a:gdLst/>
              <a:ahLst/>
              <a:cxnLst/>
              <a:rect l="l" t="t" r="r" b="b"/>
              <a:pathLst>
                <a:path w="5929" h="5947" extrusionOk="0">
                  <a:moveTo>
                    <a:pt x="4679" y="0"/>
                  </a:moveTo>
                  <a:lnTo>
                    <a:pt x="4567" y="19"/>
                  </a:lnTo>
                  <a:lnTo>
                    <a:pt x="4474" y="37"/>
                  </a:lnTo>
                  <a:lnTo>
                    <a:pt x="4381" y="93"/>
                  </a:lnTo>
                  <a:lnTo>
                    <a:pt x="4288" y="168"/>
                  </a:lnTo>
                  <a:lnTo>
                    <a:pt x="3747" y="690"/>
                  </a:lnTo>
                  <a:lnTo>
                    <a:pt x="3729" y="746"/>
                  </a:lnTo>
                  <a:lnTo>
                    <a:pt x="3710" y="802"/>
                  </a:lnTo>
                  <a:lnTo>
                    <a:pt x="3729" y="857"/>
                  </a:lnTo>
                  <a:lnTo>
                    <a:pt x="3747" y="895"/>
                  </a:lnTo>
                  <a:lnTo>
                    <a:pt x="5033" y="2181"/>
                  </a:lnTo>
                  <a:lnTo>
                    <a:pt x="5089" y="2218"/>
                  </a:lnTo>
                  <a:lnTo>
                    <a:pt x="5182" y="2218"/>
                  </a:lnTo>
                  <a:lnTo>
                    <a:pt x="5238" y="2181"/>
                  </a:lnTo>
                  <a:lnTo>
                    <a:pt x="5779" y="1640"/>
                  </a:lnTo>
                  <a:lnTo>
                    <a:pt x="5835" y="1566"/>
                  </a:lnTo>
                  <a:lnTo>
                    <a:pt x="5891" y="1473"/>
                  </a:lnTo>
                  <a:lnTo>
                    <a:pt x="5928" y="1361"/>
                  </a:lnTo>
                  <a:lnTo>
                    <a:pt x="5928" y="1249"/>
                  </a:lnTo>
                  <a:lnTo>
                    <a:pt x="5928" y="1156"/>
                  </a:lnTo>
                  <a:lnTo>
                    <a:pt x="5891" y="1044"/>
                  </a:lnTo>
                  <a:lnTo>
                    <a:pt x="5835" y="951"/>
                  </a:lnTo>
                  <a:lnTo>
                    <a:pt x="5779" y="857"/>
                  </a:lnTo>
                  <a:lnTo>
                    <a:pt x="5071" y="168"/>
                  </a:lnTo>
                  <a:lnTo>
                    <a:pt x="4977" y="93"/>
                  </a:lnTo>
                  <a:lnTo>
                    <a:pt x="4884" y="37"/>
                  </a:lnTo>
                  <a:lnTo>
                    <a:pt x="4791" y="19"/>
                  </a:lnTo>
                  <a:lnTo>
                    <a:pt x="4679" y="0"/>
                  </a:lnTo>
                  <a:close/>
                  <a:moveTo>
                    <a:pt x="3393" y="1883"/>
                  </a:moveTo>
                  <a:lnTo>
                    <a:pt x="3449" y="1920"/>
                  </a:lnTo>
                  <a:lnTo>
                    <a:pt x="3486" y="1976"/>
                  </a:lnTo>
                  <a:lnTo>
                    <a:pt x="3505" y="2050"/>
                  </a:lnTo>
                  <a:lnTo>
                    <a:pt x="3486" y="2106"/>
                  </a:lnTo>
                  <a:lnTo>
                    <a:pt x="3449" y="2162"/>
                  </a:lnTo>
                  <a:lnTo>
                    <a:pt x="1660" y="3952"/>
                  </a:lnTo>
                  <a:lnTo>
                    <a:pt x="1604" y="3970"/>
                  </a:lnTo>
                  <a:lnTo>
                    <a:pt x="1548" y="3989"/>
                  </a:lnTo>
                  <a:lnTo>
                    <a:pt x="1492" y="3970"/>
                  </a:lnTo>
                  <a:lnTo>
                    <a:pt x="1436" y="3952"/>
                  </a:lnTo>
                  <a:lnTo>
                    <a:pt x="1399" y="3896"/>
                  </a:lnTo>
                  <a:lnTo>
                    <a:pt x="1380" y="3821"/>
                  </a:lnTo>
                  <a:lnTo>
                    <a:pt x="1399" y="3765"/>
                  </a:lnTo>
                  <a:lnTo>
                    <a:pt x="1436" y="3709"/>
                  </a:lnTo>
                  <a:lnTo>
                    <a:pt x="3225" y="1920"/>
                  </a:lnTo>
                  <a:lnTo>
                    <a:pt x="3281" y="1883"/>
                  </a:lnTo>
                  <a:close/>
                  <a:moveTo>
                    <a:pt x="1007" y="4362"/>
                  </a:moveTo>
                  <a:lnTo>
                    <a:pt x="1007" y="4921"/>
                  </a:lnTo>
                  <a:lnTo>
                    <a:pt x="1566" y="4921"/>
                  </a:lnTo>
                  <a:lnTo>
                    <a:pt x="1566" y="5331"/>
                  </a:lnTo>
                  <a:lnTo>
                    <a:pt x="821" y="5462"/>
                  </a:lnTo>
                  <a:lnTo>
                    <a:pt x="467" y="5107"/>
                  </a:lnTo>
                  <a:lnTo>
                    <a:pt x="597" y="4362"/>
                  </a:lnTo>
                  <a:close/>
                  <a:moveTo>
                    <a:pt x="3337" y="1118"/>
                  </a:moveTo>
                  <a:lnTo>
                    <a:pt x="3300" y="1156"/>
                  </a:lnTo>
                  <a:lnTo>
                    <a:pt x="243" y="4213"/>
                  </a:lnTo>
                  <a:lnTo>
                    <a:pt x="1" y="5611"/>
                  </a:lnTo>
                  <a:lnTo>
                    <a:pt x="1" y="5685"/>
                  </a:lnTo>
                  <a:lnTo>
                    <a:pt x="1" y="5741"/>
                  </a:lnTo>
                  <a:lnTo>
                    <a:pt x="38" y="5816"/>
                  </a:lnTo>
                  <a:lnTo>
                    <a:pt x="75" y="5853"/>
                  </a:lnTo>
                  <a:lnTo>
                    <a:pt x="131" y="5890"/>
                  </a:lnTo>
                  <a:lnTo>
                    <a:pt x="187" y="5928"/>
                  </a:lnTo>
                  <a:lnTo>
                    <a:pt x="243" y="5946"/>
                  </a:lnTo>
                  <a:lnTo>
                    <a:pt x="317" y="5928"/>
                  </a:lnTo>
                  <a:lnTo>
                    <a:pt x="1734" y="5685"/>
                  </a:lnTo>
                  <a:lnTo>
                    <a:pt x="4772" y="2647"/>
                  </a:lnTo>
                  <a:lnTo>
                    <a:pt x="4810" y="2591"/>
                  </a:lnTo>
                  <a:lnTo>
                    <a:pt x="4810" y="2535"/>
                  </a:lnTo>
                  <a:lnTo>
                    <a:pt x="4810" y="2498"/>
                  </a:lnTo>
                  <a:lnTo>
                    <a:pt x="4772" y="2442"/>
                  </a:lnTo>
                  <a:lnTo>
                    <a:pt x="3486" y="1156"/>
                  </a:lnTo>
                  <a:lnTo>
                    <a:pt x="3449" y="1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987" name="Google Shape;2987;p52"/>
            <p:cNvSpPr/>
            <p:nvPr/>
          </p:nvSpPr>
          <p:spPr>
            <a:xfrm>
              <a:off x="3569730" y="3214222"/>
              <a:ext cx="203323" cy="180597"/>
            </a:xfrm>
            <a:custGeom>
              <a:avLst/>
              <a:gdLst/>
              <a:ahLst/>
              <a:cxnLst/>
              <a:rect l="l" t="t" r="r" b="b"/>
              <a:pathLst>
                <a:path w="6674" h="5928" extrusionOk="0">
                  <a:moveTo>
                    <a:pt x="2443" y="0"/>
                  </a:moveTo>
                  <a:lnTo>
                    <a:pt x="2275" y="37"/>
                  </a:lnTo>
                  <a:lnTo>
                    <a:pt x="2126" y="93"/>
                  </a:lnTo>
                  <a:lnTo>
                    <a:pt x="1995" y="187"/>
                  </a:lnTo>
                  <a:lnTo>
                    <a:pt x="1846" y="336"/>
                  </a:lnTo>
                  <a:lnTo>
                    <a:pt x="1753" y="503"/>
                  </a:lnTo>
                  <a:lnTo>
                    <a:pt x="1697" y="690"/>
                  </a:lnTo>
                  <a:lnTo>
                    <a:pt x="1660" y="876"/>
                  </a:lnTo>
                  <a:lnTo>
                    <a:pt x="1678" y="1063"/>
                  </a:lnTo>
                  <a:lnTo>
                    <a:pt x="1716" y="1249"/>
                  </a:lnTo>
                  <a:lnTo>
                    <a:pt x="1809" y="1417"/>
                  </a:lnTo>
                  <a:lnTo>
                    <a:pt x="1921" y="1566"/>
                  </a:lnTo>
                  <a:lnTo>
                    <a:pt x="3188" y="2889"/>
                  </a:lnTo>
                  <a:lnTo>
                    <a:pt x="3263" y="2945"/>
                  </a:lnTo>
                  <a:lnTo>
                    <a:pt x="3337" y="2964"/>
                  </a:lnTo>
                  <a:lnTo>
                    <a:pt x="3412" y="2945"/>
                  </a:lnTo>
                  <a:lnTo>
                    <a:pt x="3487" y="2889"/>
                  </a:lnTo>
                  <a:lnTo>
                    <a:pt x="4754" y="1566"/>
                  </a:lnTo>
                  <a:lnTo>
                    <a:pt x="4866" y="1417"/>
                  </a:lnTo>
                  <a:lnTo>
                    <a:pt x="4940" y="1249"/>
                  </a:lnTo>
                  <a:lnTo>
                    <a:pt x="4996" y="1063"/>
                  </a:lnTo>
                  <a:lnTo>
                    <a:pt x="5015" y="876"/>
                  </a:lnTo>
                  <a:lnTo>
                    <a:pt x="4978" y="690"/>
                  </a:lnTo>
                  <a:lnTo>
                    <a:pt x="4922" y="503"/>
                  </a:lnTo>
                  <a:lnTo>
                    <a:pt x="4810" y="336"/>
                  </a:lnTo>
                  <a:lnTo>
                    <a:pt x="4679" y="187"/>
                  </a:lnTo>
                  <a:lnTo>
                    <a:pt x="4549" y="93"/>
                  </a:lnTo>
                  <a:lnTo>
                    <a:pt x="4381" y="37"/>
                  </a:lnTo>
                  <a:lnTo>
                    <a:pt x="4232" y="0"/>
                  </a:lnTo>
                  <a:lnTo>
                    <a:pt x="4064" y="0"/>
                  </a:lnTo>
                  <a:lnTo>
                    <a:pt x="3897" y="19"/>
                  </a:lnTo>
                  <a:lnTo>
                    <a:pt x="3747" y="75"/>
                  </a:lnTo>
                  <a:lnTo>
                    <a:pt x="3598" y="168"/>
                  </a:lnTo>
                  <a:lnTo>
                    <a:pt x="3468" y="280"/>
                  </a:lnTo>
                  <a:lnTo>
                    <a:pt x="3337" y="429"/>
                  </a:lnTo>
                  <a:lnTo>
                    <a:pt x="3207" y="280"/>
                  </a:lnTo>
                  <a:lnTo>
                    <a:pt x="3076" y="168"/>
                  </a:lnTo>
                  <a:lnTo>
                    <a:pt x="2927" y="75"/>
                  </a:lnTo>
                  <a:lnTo>
                    <a:pt x="2778" y="19"/>
                  </a:lnTo>
                  <a:lnTo>
                    <a:pt x="2610" y="0"/>
                  </a:lnTo>
                  <a:close/>
                  <a:moveTo>
                    <a:pt x="2219" y="3691"/>
                  </a:moveTo>
                  <a:lnTo>
                    <a:pt x="1995" y="3728"/>
                  </a:lnTo>
                  <a:lnTo>
                    <a:pt x="1772" y="3784"/>
                  </a:lnTo>
                  <a:lnTo>
                    <a:pt x="1548" y="3877"/>
                  </a:lnTo>
                  <a:lnTo>
                    <a:pt x="1362" y="4008"/>
                  </a:lnTo>
                  <a:lnTo>
                    <a:pt x="821" y="4436"/>
                  </a:lnTo>
                  <a:lnTo>
                    <a:pt x="187" y="4436"/>
                  </a:lnTo>
                  <a:lnTo>
                    <a:pt x="113" y="4455"/>
                  </a:lnTo>
                  <a:lnTo>
                    <a:pt x="57" y="4492"/>
                  </a:lnTo>
                  <a:lnTo>
                    <a:pt x="1" y="4548"/>
                  </a:lnTo>
                  <a:lnTo>
                    <a:pt x="1" y="4623"/>
                  </a:lnTo>
                  <a:lnTo>
                    <a:pt x="1" y="5741"/>
                  </a:lnTo>
                  <a:lnTo>
                    <a:pt x="1" y="5816"/>
                  </a:lnTo>
                  <a:lnTo>
                    <a:pt x="57" y="5872"/>
                  </a:lnTo>
                  <a:lnTo>
                    <a:pt x="113" y="5909"/>
                  </a:lnTo>
                  <a:lnTo>
                    <a:pt x="187" y="5928"/>
                  </a:lnTo>
                  <a:lnTo>
                    <a:pt x="4325" y="5928"/>
                  </a:lnTo>
                  <a:lnTo>
                    <a:pt x="4437" y="5909"/>
                  </a:lnTo>
                  <a:lnTo>
                    <a:pt x="4568" y="5890"/>
                  </a:lnTo>
                  <a:lnTo>
                    <a:pt x="4679" y="5834"/>
                  </a:lnTo>
                  <a:lnTo>
                    <a:pt x="4791" y="5760"/>
                  </a:lnTo>
                  <a:lnTo>
                    <a:pt x="6543" y="4362"/>
                  </a:lnTo>
                  <a:lnTo>
                    <a:pt x="6599" y="4306"/>
                  </a:lnTo>
                  <a:lnTo>
                    <a:pt x="6637" y="4231"/>
                  </a:lnTo>
                  <a:lnTo>
                    <a:pt x="6674" y="4157"/>
                  </a:lnTo>
                  <a:lnTo>
                    <a:pt x="6674" y="4082"/>
                  </a:lnTo>
                  <a:lnTo>
                    <a:pt x="6674" y="4008"/>
                  </a:lnTo>
                  <a:lnTo>
                    <a:pt x="6655" y="3933"/>
                  </a:lnTo>
                  <a:lnTo>
                    <a:pt x="6618" y="3859"/>
                  </a:lnTo>
                  <a:lnTo>
                    <a:pt x="6543" y="3784"/>
                  </a:lnTo>
                  <a:lnTo>
                    <a:pt x="6506" y="3747"/>
                  </a:lnTo>
                  <a:lnTo>
                    <a:pt x="6432" y="3728"/>
                  </a:lnTo>
                  <a:lnTo>
                    <a:pt x="6376" y="3709"/>
                  </a:lnTo>
                  <a:lnTo>
                    <a:pt x="6301" y="3709"/>
                  </a:lnTo>
                  <a:lnTo>
                    <a:pt x="6171" y="3728"/>
                  </a:lnTo>
                  <a:lnTo>
                    <a:pt x="6115" y="3747"/>
                  </a:lnTo>
                  <a:lnTo>
                    <a:pt x="6059" y="3784"/>
                  </a:lnTo>
                  <a:lnTo>
                    <a:pt x="4978" y="4641"/>
                  </a:lnTo>
                  <a:lnTo>
                    <a:pt x="4885" y="4716"/>
                  </a:lnTo>
                  <a:lnTo>
                    <a:pt x="4773" y="4772"/>
                  </a:lnTo>
                  <a:lnTo>
                    <a:pt x="4642" y="4809"/>
                  </a:lnTo>
                  <a:lnTo>
                    <a:pt x="3095" y="4809"/>
                  </a:lnTo>
                  <a:lnTo>
                    <a:pt x="3039" y="4772"/>
                  </a:lnTo>
                  <a:lnTo>
                    <a:pt x="2983" y="4716"/>
                  </a:lnTo>
                  <a:lnTo>
                    <a:pt x="2965" y="4660"/>
                  </a:lnTo>
                  <a:lnTo>
                    <a:pt x="2965" y="4586"/>
                  </a:lnTo>
                  <a:lnTo>
                    <a:pt x="3002" y="4511"/>
                  </a:lnTo>
                  <a:lnTo>
                    <a:pt x="3076" y="4455"/>
                  </a:lnTo>
                  <a:lnTo>
                    <a:pt x="3151" y="4436"/>
                  </a:lnTo>
                  <a:lnTo>
                    <a:pt x="4120" y="4436"/>
                  </a:lnTo>
                  <a:lnTo>
                    <a:pt x="4195" y="4418"/>
                  </a:lnTo>
                  <a:lnTo>
                    <a:pt x="4307" y="4362"/>
                  </a:lnTo>
                  <a:lnTo>
                    <a:pt x="4363" y="4306"/>
                  </a:lnTo>
                  <a:lnTo>
                    <a:pt x="4400" y="4250"/>
                  </a:lnTo>
                  <a:lnTo>
                    <a:pt x="4419" y="4194"/>
                  </a:lnTo>
                  <a:lnTo>
                    <a:pt x="4437" y="4138"/>
                  </a:lnTo>
                  <a:lnTo>
                    <a:pt x="4456" y="4045"/>
                  </a:lnTo>
                  <a:lnTo>
                    <a:pt x="4437" y="3970"/>
                  </a:lnTo>
                  <a:lnTo>
                    <a:pt x="4400" y="3896"/>
                  </a:lnTo>
                  <a:lnTo>
                    <a:pt x="4363" y="3821"/>
                  </a:lnTo>
                  <a:lnTo>
                    <a:pt x="4307" y="3784"/>
                  </a:lnTo>
                  <a:lnTo>
                    <a:pt x="4232" y="3728"/>
                  </a:lnTo>
                  <a:lnTo>
                    <a:pt x="4158" y="3709"/>
                  </a:lnTo>
                  <a:lnTo>
                    <a:pt x="4083" y="3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990" name="Google Shape;2990;p52"/>
            <p:cNvSpPr/>
            <p:nvPr/>
          </p:nvSpPr>
          <p:spPr>
            <a:xfrm>
              <a:off x="7625712" y="3213932"/>
              <a:ext cx="180627" cy="181175"/>
            </a:xfrm>
            <a:custGeom>
              <a:avLst/>
              <a:gdLst/>
              <a:ahLst/>
              <a:cxnLst/>
              <a:rect l="l" t="t" r="r" b="b"/>
              <a:pathLst>
                <a:path w="5929" h="5947" extrusionOk="0">
                  <a:moveTo>
                    <a:pt x="784" y="4940"/>
                  </a:moveTo>
                  <a:lnTo>
                    <a:pt x="839" y="4958"/>
                  </a:lnTo>
                  <a:lnTo>
                    <a:pt x="933" y="5014"/>
                  </a:lnTo>
                  <a:lnTo>
                    <a:pt x="989" y="5107"/>
                  </a:lnTo>
                  <a:lnTo>
                    <a:pt x="1007" y="5145"/>
                  </a:lnTo>
                  <a:lnTo>
                    <a:pt x="1007" y="5201"/>
                  </a:lnTo>
                  <a:lnTo>
                    <a:pt x="1007" y="5257"/>
                  </a:lnTo>
                  <a:lnTo>
                    <a:pt x="989" y="5313"/>
                  </a:lnTo>
                  <a:lnTo>
                    <a:pt x="933" y="5406"/>
                  </a:lnTo>
                  <a:lnTo>
                    <a:pt x="839" y="5462"/>
                  </a:lnTo>
                  <a:lnTo>
                    <a:pt x="784" y="5480"/>
                  </a:lnTo>
                  <a:lnTo>
                    <a:pt x="672" y="5480"/>
                  </a:lnTo>
                  <a:lnTo>
                    <a:pt x="634" y="5462"/>
                  </a:lnTo>
                  <a:lnTo>
                    <a:pt x="541" y="5406"/>
                  </a:lnTo>
                  <a:lnTo>
                    <a:pt x="485" y="5313"/>
                  </a:lnTo>
                  <a:lnTo>
                    <a:pt x="467" y="5257"/>
                  </a:lnTo>
                  <a:lnTo>
                    <a:pt x="448" y="5201"/>
                  </a:lnTo>
                  <a:lnTo>
                    <a:pt x="467" y="5145"/>
                  </a:lnTo>
                  <a:lnTo>
                    <a:pt x="485" y="5107"/>
                  </a:lnTo>
                  <a:lnTo>
                    <a:pt x="541" y="5014"/>
                  </a:lnTo>
                  <a:lnTo>
                    <a:pt x="634" y="4958"/>
                  </a:lnTo>
                  <a:lnTo>
                    <a:pt x="672" y="4940"/>
                  </a:lnTo>
                  <a:close/>
                  <a:moveTo>
                    <a:pt x="206" y="2610"/>
                  </a:moveTo>
                  <a:lnTo>
                    <a:pt x="168" y="2628"/>
                  </a:lnTo>
                  <a:lnTo>
                    <a:pt x="75" y="2684"/>
                  </a:lnTo>
                  <a:lnTo>
                    <a:pt x="19" y="2777"/>
                  </a:lnTo>
                  <a:lnTo>
                    <a:pt x="1" y="2833"/>
                  </a:lnTo>
                  <a:lnTo>
                    <a:pt x="1" y="2889"/>
                  </a:lnTo>
                  <a:lnTo>
                    <a:pt x="1" y="5667"/>
                  </a:lnTo>
                  <a:lnTo>
                    <a:pt x="1" y="5723"/>
                  </a:lnTo>
                  <a:lnTo>
                    <a:pt x="19" y="5779"/>
                  </a:lnTo>
                  <a:lnTo>
                    <a:pt x="75" y="5872"/>
                  </a:lnTo>
                  <a:lnTo>
                    <a:pt x="168" y="5928"/>
                  </a:lnTo>
                  <a:lnTo>
                    <a:pt x="206" y="5946"/>
                  </a:lnTo>
                  <a:lnTo>
                    <a:pt x="1250" y="5946"/>
                  </a:lnTo>
                  <a:lnTo>
                    <a:pt x="1305" y="5928"/>
                  </a:lnTo>
                  <a:lnTo>
                    <a:pt x="1399" y="5872"/>
                  </a:lnTo>
                  <a:lnTo>
                    <a:pt x="1455" y="5779"/>
                  </a:lnTo>
                  <a:lnTo>
                    <a:pt x="1473" y="5723"/>
                  </a:lnTo>
                  <a:lnTo>
                    <a:pt x="1473" y="5667"/>
                  </a:lnTo>
                  <a:lnTo>
                    <a:pt x="1473" y="2889"/>
                  </a:lnTo>
                  <a:lnTo>
                    <a:pt x="1473" y="2833"/>
                  </a:lnTo>
                  <a:lnTo>
                    <a:pt x="1455" y="2777"/>
                  </a:lnTo>
                  <a:lnTo>
                    <a:pt x="1399" y="2684"/>
                  </a:lnTo>
                  <a:lnTo>
                    <a:pt x="1305" y="2628"/>
                  </a:lnTo>
                  <a:lnTo>
                    <a:pt x="1250" y="2610"/>
                  </a:lnTo>
                  <a:close/>
                  <a:moveTo>
                    <a:pt x="3617" y="0"/>
                  </a:moveTo>
                  <a:lnTo>
                    <a:pt x="3524" y="19"/>
                  </a:lnTo>
                  <a:lnTo>
                    <a:pt x="3468" y="75"/>
                  </a:lnTo>
                  <a:lnTo>
                    <a:pt x="3393" y="168"/>
                  </a:lnTo>
                  <a:lnTo>
                    <a:pt x="3337" y="261"/>
                  </a:lnTo>
                  <a:lnTo>
                    <a:pt x="3263" y="485"/>
                  </a:lnTo>
                  <a:lnTo>
                    <a:pt x="3225" y="671"/>
                  </a:lnTo>
                  <a:lnTo>
                    <a:pt x="3169" y="858"/>
                  </a:lnTo>
                  <a:lnTo>
                    <a:pt x="3114" y="1044"/>
                  </a:lnTo>
                  <a:lnTo>
                    <a:pt x="3039" y="1212"/>
                  </a:lnTo>
                  <a:lnTo>
                    <a:pt x="2983" y="1286"/>
                  </a:lnTo>
                  <a:lnTo>
                    <a:pt x="2927" y="1361"/>
                  </a:lnTo>
                  <a:lnTo>
                    <a:pt x="2797" y="1510"/>
                  </a:lnTo>
                  <a:lnTo>
                    <a:pt x="2666" y="1659"/>
                  </a:lnTo>
                  <a:lnTo>
                    <a:pt x="2442" y="1995"/>
                  </a:lnTo>
                  <a:lnTo>
                    <a:pt x="2200" y="2330"/>
                  </a:lnTo>
                  <a:lnTo>
                    <a:pt x="2051" y="2498"/>
                  </a:lnTo>
                  <a:lnTo>
                    <a:pt x="1883" y="2666"/>
                  </a:lnTo>
                  <a:lnTo>
                    <a:pt x="1865" y="2722"/>
                  </a:lnTo>
                  <a:lnTo>
                    <a:pt x="1846" y="2777"/>
                  </a:lnTo>
                  <a:lnTo>
                    <a:pt x="1846" y="5257"/>
                  </a:lnTo>
                  <a:lnTo>
                    <a:pt x="1865" y="5313"/>
                  </a:lnTo>
                  <a:lnTo>
                    <a:pt x="1883" y="5350"/>
                  </a:lnTo>
                  <a:lnTo>
                    <a:pt x="1939" y="5387"/>
                  </a:lnTo>
                  <a:lnTo>
                    <a:pt x="1995" y="5387"/>
                  </a:lnTo>
                  <a:lnTo>
                    <a:pt x="2126" y="5406"/>
                  </a:lnTo>
                  <a:lnTo>
                    <a:pt x="2293" y="5462"/>
                  </a:lnTo>
                  <a:lnTo>
                    <a:pt x="2592" y="5573"/>
                  </a:lnTo>
                  <a:lnTo>
                    <a:pt x="2890" y="5704"/>
                  </a:lnTo>
                  <a:lnTo>
                    <a:pt x="3225" y="5816"/>
                  </a:lnTo>
                  <a:lnTo>
                    <a:pt x="3393" y="5872"/>
                  </a:lnTo>
                  <a:lnTo>
                    <a:pt x="3580" y="5909"/>
                  </a:lnTo>
                  <a:lnTo>
                    <a:pt x="3785" y="5946"/>
                  </a:lnTo>
                  <a:lnTo>
                    <a:pt x="4400" y="5946"/>
                  </a:lnTo>
                  <a:lnTo>
                    <a:pt x="4586" y="5928"/>
                  </a:lnTo>
                  <a:lnTo>
                    <a:pt x="4772" y="5909"/>
                  </a:lnTo>
                  <a:lnTo>
                    <a:pt x="4940" y="5853"/>
                  </a:lnTo>
                  <a:lnTo>
                    <a:pt x="5108" y="5797"/>
                  </a:lnTo>
                  <a:lnTo>
                    <a:pt x="5238" y="5723"/>
                  </a:lnTo>
                  <a:lnTo>
                    <a:pt x="5332" y="5611"/>
                  </a:lnTo>
                  <a:lnTo>
                    <a:pt x="5388" y="5499"/>
                  </a:lnTo>
                  <a:lnTo>
                    <a:pt x="5425" y="5368"/>
                  </a:lnTo>
                  <a:lnTo>
                    <a:pt x="5425" y="5238"/>
                  </a:lnTo>
                  <a:lnTo>
                    <a:pt x="5406" y="5089"/>
                  </a:lnTo>
                  <a:lnTo>
                    <a:pt x="5481" y="4996"/>
                  </a:lnTo>
                  <a:lnTo>
                    <a:pt x="5537" y="4902"/>
                  </a:lnTo>
                  <a:lnTo>
                    <a:pt x="5574" y="4809"/>
                  </a:lnTo>
                  <a:lnTo>
                    <a:pt x="5611" y="4697"/>
                  </a:lnTo>
                  <a:lnTo>
                    <a:pt x="5630" y="4567"/>
                  </a:lnTo>
                  <a:lnTo>
                    <a:pt x="5630" y="4455"/>
                  </a:lnTo>
                  <a:lnTo>
                    <a:pt x="5630" y="4325"/>
                  </a:lnTo>
                  <a:lnTo>
                    <a:pt x="5593" y="4213"/>
                  </a:lnTo>
                  <a:lnTo>
                    <a:pt x="5667" y="4101"/>
                  </a:lnTo>
                  <a:lnTo>
                    <a:pt x="5723" y="3989"/>
                  </a:lnTo>
                  <a:lnTo>
                    <a:pt x="5742" y="3877"/>
                  </a:lnTo>
                  <a:lnTo>
                    <a:pt x="5779" y="3747"/>
                  </a:lnTo>
                  <a:lnTo>
                    <a:pt x="5779" y="3635"/>
                  </a:lnTo>
                  <a:lnTo>
                    <a:pt x="5760" y="3523"/>
                  </a:lnTo>
                  <a:lnTo>
                    <a:pt x="5742" y="3393"/>
                  </a:lnTo>
                  <a:lnTo>
                    <a:pt x="5704" y="3299"/>
                  </a:lnTo>
                  <a:lnTo>
                    <a:pt x="5798" y="3169"/>
                  </a:lnTo>
                  <a:lnTo>
                    <a:pt x="5872" y="3038"/>
                  </a:lnTo>
                  <a:lnTo>
                    <a:pt x="5909" y="2889"/>
                  </a:lnTo>
                  <a:lnTo>
                    <a:pt x="5928" y="2722"/>
                  </a:lnTo>
                  <a:lnTo>
                    <a:pt x="5909" y="2591"/>
                  </a:lnTo>
                  <a:lnTo>
                    <a:pt x="5872" y="2461"/>
                  </a:lnTo>
                  <a:lnTo>
                    <a:pt x="5816" y="2349"/>
                  </a:lnTo>
                  <a:lnTo>
                    <a:pt x="5723" y="2256"/>
                  </a:lnTo>
                  <a:lnTo>
                    <a:pt x="5630" y="2162"/>
                  </a:lnTo>
                  <a:lnTo>
                    <a:pt x="5518" y="2106"/>
                  </a:lnTo>
                  <a:lnTo>
                    <a:pt x="5388" y="2069"/>
                  </a:lnTo>
                  <a:lnTo>
                    <a:pt x="5238" y="2051"/>
                  </a:lnTo>
                  <a:lnTo>
                    <a:pt x="4064" y="2051"/>
                  </a:lnTo>
                  <a:lnTo>
                    <a:pt x="4101" y="1920"/>
                  </a:lnTo>
                  <a:lnTo>
                    <a:pt x="4157" y="1808"/>
                  </a:lnTo>
                  <a:lnTo>
                    <a:pt x="4288" y="1566"/>
                  </a:lnTo>
                  <a:lnTo>
                    <a:pt x="4344" y="1435"/>
                  </a:lnTo>
                  <a:lnTo>
                    <a:pt x="4400" y="1286"/>
                  </a:lnTo>
                  <a:lnTo>
                    <a:pt x="4437" y="1119"/>
                  </a:lnTo>
                  <a:lnTo>
                    <a:pt x="4456" y="951"/>
                  </a:lnTo>
                  <a:lnTo>
                    <a:pt x="4437" y="802"/>
                  </a:lnTo>
                  <a:lnTo>
                    <a:pt x="4418" y="671"/>
                  </a:lnTo>
                  <a:lnTo>
                    <a:pt x="4400" y="541"/>
                  </a:lnTo>
                  <a:lnTo>
                    <a:pt x="4362" y="447"/>
                  </a:lnTo>
                  <a:lnTo>
                    <a:pt x="4306" y="354"/>
                  </a:lnTo>
                  <a:lnTo>
                    <a:pt x="4251" y="280"/>
                  </a:lnTo>
                  <a:lnTo>
                    <a:pt x="4195" y="205"/>
                  </a:lnTo>
                  <a:lnTo>
                    <a:pt x="4139" y="168"/>
                  </a:lnTo>
                  <a:lnTo>
                    <a:pt x="3990" y="75"/>
                  </a:lnTo>
                  <a:lnTo>
                    <a:pt x="3859" y="37"/>
                  </a:lnTo>
                  <a:lnTo>
                    <a:pt x="3729" y="19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993" name="Google Shape;2993;p52"/>
            <p:cNvSpPr/>
            <p:nvPr/>
          </p:nvSpPr>
          <p:spPr>
            <a:xfrm>
              <a:off x="1535764" y="3214206"/>
              <a:ext cx="226629" cy="180627"/>
            </a:xfrm>
            <a:custGeom>
              <a:avLst/>
              <a:gdLst/>
              <a:ahLst/>
              <a:cxnLst/>
              <a:rect l="l" t="t" r="r" b="b"/>
              <a:pathLst>
                <a:path w="7439" h="5929" extrusionOk="0">
                  <a:moveTo>
                    <a:pt x="5947" y="728"/>
                  </a:moveTo>
                  <a:lnTo>
                    <a:pt x="5947" y="3710"/>
                  </a:lnTo>
                  <a:lnTo>
                    <a:pt x="1492" y="3710"/>
                  </a:lnTo>
                  <a:lnTo>
                    <a:pt x="1492" y="728"/>
                  </a:lnTo>
                  <a:close/>
                  <a:moveTo>
                    <a:pt x="1194" y="1"/>
                  </a:moveTo>
                  <a:lnTo>
                    <a:pt x="1101" y="38"/>
                  </a:lnTo>
                  <a:lnTo>
                    <a:pt x="989" y="94"/>
                  </a:lnTo>
                  <a:lnTo>
                    <a:pt x="914" y="150"/>
                  </a:lnTo>
                  <a:lnTo>
                    <a:pt x="840" y="243"/>
                  </a:lnTo>
                  <a:lnTo>
                    <a:pt x="802" y="336"/>
                  </a:lnTo>
                  <a:lnTo>
                    <a:pt x="765" y="430"/>
                  </a:lnTo>
                  <a:lnTo>
                    <a:pt x="746" y="542"/>
                  </a:lnTo>
                  <a:lnTo>
                    <a:pt x="746" y="4437"/>
                  </a:lnTo>
                  <a:lnTo>
                    <a:pt x="6693" y="4437"/>
                  </a:lnTo>
                  <a:lnTo>
                    <a:pt x="6693" y="542"/>
                  </a:lnTo>
                  <a:lnTo>
                    <a:pt x="6674" y="430"/>
                  </a:lnTo>
                  <a:lnTo>
                    <a:pt x="6655" y="336"/>
                  </a:lnTo>
                  <a:lnTo>
                    <a:pt x="6599" y="243"/>
                  </a:lnTo>
                  <a:lnTo>
                    <a:pt x="6525" y="150"/>
                  </a:lnTo>
                  <a:lnTo>
                    <a:pt x="6450" y="94"/>
                  </a:lnTo>
                  <a:lnTo>
                    <a:pt x="6357" y="38"/>
                  </a:lnTo>
                  <a:lnTo>
                    <a:pt x="6245" y="1"/>
                  </a:lnTo>
                  <a:close/>
                  <a:moveTo>
                    <a:pt x="187" y="4810"/>
                  </a:moveTo>
                  <a:lnTo>
                    <a:pt x="131" y="4829"/>
                  </a:lnTo>
                  <a:lnTo>
                    <a:pt x="57" y="4866"/>
                  </a:lnTo>
                  <a:lnTo>
                    <a:pt x="20" y="4941"/>
                  </a:lnTo>
                  <a:lnTo>
                    <a:pt x="1" y="4996"/>
                  </a:lnTo>
                  <a:lnTo>
                    <a:pt x="1" y="5183"/>
                  </a:lnTo>
                  <a:lnTo>
                    <a:pt x="20" y="5332"/>
                  </a:lnTo>
                  <a:lnTo>
                    <a:pt x="75" y="5481"/>
                  </a:lnTo>
                  <a:lnTo>
                    <a:pt x="131" y="5612"/>
                  </a:lnTo>
                  <a:lnTo>
                    <a:pt x="225" y="5705"/>
                  </a:lnTo>
                  <a:lnTo>
                    <a:pt x="336" y="5798"/>
                  </a:lnTo>
                  <a:lnTo>
                    <a:pt x="467" y="5873"/>
                  </a:lnTo>
                  <a:lnTo>
                    <a:pt x="597" y="5910"/>
                  </a:lnTo>
                  <a:lnTo>
                    <a:pt x="746" y="5928"/>
                  </a:lnTo>
                  <a:lnTo>
                    <a:pt x="6693" y="5928"/>
                  </a:lnTo>
                  <a:lnTo>
                    <a:pt x="6842" y="5910"/>
                  </a:lnTo>
                  <a:lnTo>
                    <a:pt x="6972" y="5873"/>
                  </a:lnTo>
                  <a:lnTo>
                    <a:pt x="7103" y="5798"/>
                  </a:lnTo>
                  <a:lnTo>
                    <a:pt x="7214" y="5705"/>
                  </a:lnTo>
                  <a:lnTo>
                    <a:pt x="7308" y="5612"/>
                  </a:lnTo>
                  <a:lnTo>
                    <a:pt x="7382" y="5481"/>
                  </a:lnTo>
                  <a:lnTo>
                    <a:pt x="7420" y="5332"/>
                  </a:lnTo>
                  <a:lnTo>
                    <a:pt x="7438" y="5183"/>
                  </a:lnTo>
                  <a:lnTo>
                    <a:pt x="7438" y="4996"/>
                  </a:lnTo>
                  <a:lnTo>
                    <a:pt x="7420" y="4941"/>
                  </a:lnTo>
                  <a:lnTo>
                    <a:pt x="7382" y="4866"/>
                  </a:lnTo>
                  <a:lnTo>
                    <a:pt x="7326" y="4829"/>
                  </a:lnTo>
                  <a:lnTo>
                    <a:pt x="7252" y="4810"/>
                  </a:lnTo>
                  <a:lnTo>
                    <a:pt x="4437" y="4810"/>
                  </a:lnTo>
                  <a:lnTo>
                    <a:pt x="4419" y="4903"/>
                  </a:lnTo>
                  <a:lnTo>
                    <a:pt x="4400" y="4978"/>
                  </a:lnTo>
                  <a:lnTo>
                    <a:pt x="4363" y="5034"/>
                  </a:lnTo>
                  <a:lnTo>
                    <a:pt x="4325" y="5090"/>
                  </a:lnTo>
                  <a:lnTo>
                    <a:pt x="4269" y="5127"/>
                  </a:lnTo>
                  <a:lnTo>
                    <a:pt x="4195" y="5164"/>
                  </a:lnTo>
                  <a:lnTo>
                    <a:pt x="4139" y="5183"/>
                  </a:lnTo>
                  <a:lnTo>
                    <a:pt x="3263" y="5183"/>
                  </a:lnTo>
                  <a:lnTo>
                    <a:pt x="3207" y="5146"/>
                  </a:lnTo>
                  <a:lnTo>
                    <a:pt x="3132" y="5108"/>
                  </a:lnTo>
                  <a:lnTo>
                    <a:pt x="3076" y="5071"/>
                  </a:lnTo>
                  <a:lnTo>
                    <a:pt x="3039" y="5015"/>
                  </a:lnTo>
                  <a:lnTo>
                    <a:pt x="3002" y="4941"/>
                  </a:lnTo>
                  <a:lnTo>
                    <a:pt x="2983" y="4885"/>
                  </a:lnTo>
                  <a:lnTo>
                    <a:pt x="2965" y="48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2994" name="Google Shape;2994;p5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2133" name="Google Shape;2133;p35"/>
          <p:cNvGrpSpPr/>
          <p:nvPr/>
        </p:nvGrpSpPr>
        <p:grpSpPr>
          <a:xfrm>
            <a:off x="2018511" y="1167682"/>
            <a:ext cx="4542205" cy="2661224"/>
            <a:chOff x="1177450" y="241631"/>
            <a:chExt cx="6173152" cy="3616776"/>
          </a:xfrm>
        </p:grpSpPr>
        <p:sp>
          <p:nvSpPr>
            <p:cNvPr id="2134" name="Google Shape;213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5CAE5CF-2F91-45A1-BD46-CA1DD60544D9}"/>
              </a:ext>
            </a:extLst>
          </p:cNvPr>
          <p:cNvSpPr txBox="1"/>
          <p:nvPr/>
        </p:nvSpPr>
        <p:spPr>
          <a:xfrm>
            <a:off x="3766014" y="1736153"/>
            <a:ext cx="4572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>
              <a:buFont typeface="Wingdings" panose="05000000000000000000" pitchFamily="2" charset="2"/>
              <a:buChar char="ü"/>
            </a:pPr>
            <a:r>
              <a:rPr lang="en-CA" sz="2000" b="1" dirty="0">
                <a:solidFill>
                  <a:schemeClr val="dk1"/>
                </a:solidFill>
                <a:latin typeface="Amatic SC" panose="00000500000000000000" pitchFamily="2" charset="-79"/>
                <a:cs typeface="Amatic SC" panose="00000500000000000000" pitchFamily="2" charset="-79"/>
                <a:sym typeface="Merriweather"/>
              </a:rPr>
              <a:t>Motivation</a:t>
            </a:r>
          </a:p>
          <a:p>
            <a:pPr indent="-457200">
              <a:buFont typeface="Wingdings" panose="05000000000000000000" pitchFamily="2" charset="2"/>
              <a:buChar char="ü"/>
            </a:pPr>
            <a:r>
              <a:rPr lang="en-CA" sz="2000" b="1" dirty="0">
                <a:solidFill>
                  <a:schemeClr val="dk1"/>
                </a:solidFill>
                <a:latin typeface="Amatic SC" panose="00000500000000000000" pitchFamily="2" charset="-79"/>
                <a:cs typeface="Amatic SC" panose="00000500000000000000" pitchFamily="2" charset="-79"/>
                <a:sym typeface="Merriweather"/>
              </a:rPr>
              <a:t>Data</a:t>
            </a:r>
          </a:p>
          <a:p>
            <a:pPr indent="-457200">
              <a:buFont typeface="Wingdings" panose="05000000000000000000" pitchFamily="2" charset="2"/>
              <a:buChar char="ü"/>
            </a:pPr>
            <a:r>
              <a:rPr lang="en-CA" sz="2000" b="1" dirty="0">
                <a:solidFill>
                  <a:schemeClr val="dk1"/>
                </a:solidFill>
                <a:latin typeface="Amatic SC" panose="00000500000000000000" pitchFamily="2" charset="-79"/>
                <a:cs typeface="Amatic SC" panose="00000500000000000000" pitchFamily="2" charset="-79"/>
                <a:sym typeface="Merriweather"/>
              </a:rPr>
              <a:t>Interesting Findings</a:t>
            </a:r>
          </a:p>
          <a:p>
            <a:pPr indent="-457200">
              <a:buFont typeface="Wingdings" panose="05000000000000000000" pitchFamily="2" charset="2"/>
              <a:buChar char="ü"/>
            </a:pPr>
            <a:r>
              <a:rPr lang="en-CA" sz="2000" b="1" dirty="0">
                <a:solidFill>
                  <a:schemeClr val="dk1"/>
                </a:solidFill>
                <a:latin typeface="Amatic SC" panose="00000500000000000000" pitchFamily="2" charset="-79"/>
                <a:cs typeface="Amatic SC" panose="00000500000000000000" pitchFamily="2" charset="-79"/>
                <a:sym typeface="Merriweather"/>
              </a:rPr>
              <a:t>Challenges</a:t>
            </a:r>
          </a:p>
          <a:p>
            <a:pPr indent="-457200">
              <a:buFont typeface="Wingdings" panose="05000000000000000000" pitchFamily="2" charset="2"/>
              <a:buChar char="ü"/>
            </a:pPr>
            <a:r>
              <a:rPr lang="en-CA" sz="2000" b="1" dirty="0">
                <a:solidFill>
                  <a:schemeClr val="dk1"/>
                </a:solidFill>
                <a:latin typeface="Amatic SC" panose="00000500000000000000" pitchFamily="2" charset="-79"/>
                <a:cs typeface="Amatic SC" panose="00000500000000000000" pitchFamily="2" charset="-79"/>
                <a:sym typeface="Merriweather"/>
              </a:rPr>
              <a:t>Next steps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3575C-C6D8-44F9-8FD3-BDD5B748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794" y="1390725"/>
            <a:ext cx="1120307" cy="3454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39AF5D-754A-4402-A204-BA3C6FAD39E2}"/>
              </a:ext>
            </a:extLst>
          </p:cNvPr>
          <p:cNvSpPr txBox="1"/>
          <p:nvPr/>
        </p:nvSpPr>
        <p:spPr>
          <a:xfrm>
            <a:off x="3290185" y="353077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indent="0">
              <a:buNone/>
            </a:pPr>
            <a:r>
              <a:rPr lang="en-CA" sz="3200" b="1" i="0" dirty="0">
                <a:solidFill>
                  <a:schemeClr val="accent1"/>
                </a:solidFill>
                <a:latin typeface="Amatic SC"/>
                <a:cs typeface="Amatic SC"/>
                <a:sym typeface="Amatic SC"/>
              </a:rPr>
              <a:t>Content </a:t>
            </a:r>
          </a:p>
        </p:txBody>
      </p:sp>
    </p:spTree>
    <p:extLst>
      <p:ext uri="{BB962C8B-B14F-4D97-AF65-F5344CB8AC3E}">
        <p14:creationId xmlns:p14="http://schemas.microsoft.com/office/powerpoint/2010/main" val="163716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5"/>
          <p:cNvSpPr txBox="1">
            <a:spLocks noGrp="1"/>
          </p:cNvSpPr>
          <p:nvPr>
            <p:ph type="subTitle" idx="4294967295"/>
          </p:nvPr>
        </p:nvSpPr>
        <p:spPr>
          <a:xfrm>
            <a:off x="705008" y="1119197"/>
            <a:ext cx="939911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1100" i="1" dirty="0">
                <a:latin typeface="+mn-lt"/>
              </a:rPr>
              <a:t>Booking.</a:t>
            </a:r>
            <a:r>
              <a:rPr lang="en-CA" sz="1100" i="1">
                <a:latin typeface="+mn-lt"/>
              </a:rPr>
              <a:t>com is </a:t>
            </a:r>
            <a:r>
              <a:rPr lang="en-CA" sz="1100" i="1" dirty="0">
                <a:latin typeface="+mn-lt"/>
              </a:rPr>
              <a:t>a Dutch online travel agency</a:t>
            </a:r>
          </a:p>
          <a:p>
            <a:pPr marL="76200" indent="0">
              <a:buNone/>
            </a:pPr>
            <a:r>
              <a:rPr lang="en-CA" sz="1100" i="1" dirty="0">
                <a:latin typeface="+mn-lt"/>
              </a:rPr>
              <a:t>            for lodging reservations &amp; other travel products</a:t>
            </a:r>
          </a:p>
          <a:p>
            <a:pPr marL="76200" indent="0">
              <a:buNone/>
            </a:pPr>
            <a:endParaRPr lang="en-CA" sz="1100" i="1" dirty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100" i="1" dirty="0">
                <a:latin typeface="+mn-lt"/>
              </a:rPr>
              <a:t>#1 most visited travel site by traffic </a:t>
            </a:r>
          </a:p>
          <a:p>
            <a:pPr marL="76200" indent="0">
              <a:buNone/>
            </a:pPr>
            <a:endParaRPr lang="en-CA" sz="1100" i="1" dirty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100" i="1" dirty="0">
                <a:latin typeface="+mn-lt"/>
              </a:rPr>
              <a:t>100+ million visits a month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1100" i="1" dirty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1100" i="1" dirty="0">
                <a:latin typeface="+mn-lt"/>
              </a:rPr>
              <a:t>Over 950,000 hotels in 187 countries.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1100" i="1" dirty="0">
                <a:latin typeface="+mn-lt"/>
              </a:rPr>
              <a:t>41,000 destinations worldwide. </a:t>
            </a:r>
            <a:endParaRPr lang="en-CA" sz="1100" i="1" dirty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100" i="1" dirty="0">
                <a:latin typeface="+mn-lt"/>
              </a:rPr>
              <a:t> Available in 43 languages.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1100" i="1" dirty="0">
                <a:latin typeface="+mn-lt"/>
              </a:rPr>
              <a:t>Simple steps to a quick and secure Booking. </a:t>
            </a:r>
          </a:p>
          <a:p>
            <a:pPr marL="76200" indent="0">
              <a:buNone/>
            </a:pPr>
            <a:r>
              <a:rPr lang="en-US" altLang="en-US" sz="1100" i="1" dirty="0">
                <a:latin typeface="+mn-lt"/>
              </a:rPr>
              <a:t>                         - No booking fees. You just pay the hotel, not us. </a:t>
            </a:r>
          </a:p>
          <a:p>
            <a:pPr marL="76200" indent="0">
              <a:buNone/>
            </a:pPr>
            <a:r>
              <a:rPr lang="en-US" altLang="en-US" sz="1100" i="1" dirty="0">
                <a:latin typeface="+mn-lt"/>
              </a:rPr>
              <a:t>                                                      - Over 95 million guest reviews from real guests. </a:t>
            </a:r>
          </a:p>
          <a:p>
            <a:pPr marL="76200" indent="0">
              <a:buNone/>
            </a:pPr>
            <a:r>
              <a:rPr lang="en-US" altLang="en-US" sz="1100" i="1" dirty="0">
                <a:latin typeface="+mn-lt"/>
              </a:rPr>
              <a:t>                                                                             - Hotel photos and maps to help you find the best fit for you.</a:t>
            </a:r>
          </a:p>
          <a:p>
            <a:pPr marL="76200" indent="0">
              <a:buNone/>
            </a:pPr>
            <a:endParaRPr lang="en-US" altLang="en-US" sz="1100" dirty="0">
              <a:latin typeface="+mn-lt"/>
            </a:endParaRPr>
          </a:p>
          <a:p>
            <a:pPr marL="76200" indent="0">
              <a:buNone/>
            </a:pPr>
            <a:r>
              <a:rPr lang="en-US" altLang="en-US" sz="1100" dirty="0">
                <a:latin typeface="+mn-lt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1100" dirty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sz="1100" dirty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sz="1100" dirty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sz="1100" dirty="0">
              <a:latin typeface="+mn-lt"/>
            </a:endParaRPr>
          </a:p>
          <a:p>
            <a:pPr marL="76200" indent="0">
              <a:buNone/>
            </a:pPr>
            <a:endParaRPr lang="en-CA" sz="1100" dirty="0">
              <a:latin typeface="+mn-lt"/>
            </a:endParaRPr>
          </a:p>
          <a:p>
            <a:pPr marL="0" indent="0">
              <a:buNone/>
            </a:pPr>
            <a:endParaRPr sz="1100" b="1" i="1" dirty="0">
              <a:latin typeface="+mn-lt"/>
            </a:endParaRPr>
          </a:p>
        </p:txBody>
      </p:sp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AB87B9-E678-4E80-87F2-B3D3BE52AC5D}"/>
              </a:ext>
            </a:extLst>
          </p:cNvPr>
          <p:cNvSpPr txBox="1"/>
          <p:nvPr/>
        </p:nvSpPr>
        <p:spPr>
          <a:xfrm>
            <a:off x="981006" y="491665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dirty="0">
                <a:solidFill>
                  <a:schemeClr val="accent1"/>
                </a:solidFill>
                <a:latin typeface="Amatic SC"/>
                <a:cs typeface="Amatic SC"/>
                <a:sym typeface="Amatic SC"/>
              </a:rPr>
              <a:t>Motivation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7338D7-7F8C-4E8E-B2E7-9BEA5C5C2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266" y="756757"/>
            <a:ext cx="4523310" cy="24782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2871199" y="1228812"/>
            <a:ext cx="5584942" cy="7828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Website Scrapping Journey</a:t>
            </a:r>
            <a:br>
              <a:rPr lang="en" b="1" dirty="0"/>
            </a:br>
            <a:r>
              <a:rPr lang="en" b="1" dirty="0"/>
              <a:t>main page</a:t>
            </a:r>
            <a:endParaRPr b="1"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755A33-8BDA-437D-804B-490145212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643" y="2011634"/>
            <a:ext cx="6381357" cy="242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F0ECBFDF-122D-487F-8E2B-5E4DBE73B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1228812"/>
            <a:ext cx="2121865" cy="322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2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24E35-E5BF-4FEA-B68D-A2D65250A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875" y="289932"/>
            <a:ext cx="6028200" cy="1159800"/>
          </a:xfrm>
        </p:spPr>
        <p:txBody>
          <a:bodyPr/>
          <a:lstStyle/>
          <a:p>
            <a:r>
              <a:rPr lang="en" sz="4400" b="1" dirty="0"/>
              <a:t>Website Scrapping Journey</a:t>
            </a:r>
            <a:br>
              <a:rPr lang="en" sz="4400" b="1" dirty="0"/>
            </a:br>
            <a:r>
              <a:rPr lang="en" sz="4400" b="1" dirty="0"/>
              <a:t>city page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16962-8B21-4893-AF07-1562C2D88B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1E240-1C0D-45B4-9827-FEBF1C936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80549-B529-4107-90B6-EFD9C673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216" y="1366918"/>
            <a:ext cx="6205517" cy="355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20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24E35-E5BF-4FEA-B68D-A2D65250A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5647" y="194755"/>
            <a:ext cx="6028200" cy="1159800"/>
          </a:xfrm>
        </p:spPr>
        <p:txBody>
          <a:bodyPr/>
          <a:lstStyle/>
          <a:p>
            <a:r>
              <a:rPr lang="en" sz="4000" b="1" dirty="0"/>
              <a:t>Website Scrapping Journey</a:t>
            </a:r>
            <a:br>
              <a:rPr lang="en" sz="4000" b="1" dirty="0"/>
            </a:br>
            <a:r>
              <a:rPr lang="en" sz="4000" b="1" dirty="0"/>
              <a:t>hotel page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1E240-1C0D-45B4-9827-FEBF1C936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0C4B6B-A1DA-4F48-87E4-B8CF971DC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57" y="1319784"/>
            <a:ext cx="5075906" cy="355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30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-632433" y="-368921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Data frame</a:t>
            </a:r>
            <a:endParaRPr sz="3200" b="1" dirty="0"/>
          </a:p>
        </p:txBody>
      </p:sp>
      <p:sp>
        <p:nvSpPr>
          <p:cNvPr id="1915" name="Google Shape;1915;p16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18B6E-0D83-40DB-ABEF-6C9C8B1647D4}"/>
              </a:ext>
            </a:extLst>
          </p:cNvPr>
          <p:cNvSpPr txBox="1"/>
          <p:nvPr/>
        </p:nvSpPr>
        <p:spPr>
          <a:xfrm>
            <a:off x="1737483" y="790879"/>
            <a:ext cx="551318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b="1" i="1" dirty="0">
                <a:solidFill>
                  <a:schemeClr val="bg1"/>
                </a:solidFill>
                <a:latin typeface="+mn-lt"/>
                <a:sym typeface="Merriweather"/>
              </a:rPr>
              <a:t>Total data recorded:   </a:t>
            </a:r>
          </a:p>
          <a:p>
            <a:r>
              <a:rPr lang="en-CA" sz="1600" b="1" i="1" dirty="0">
                <a:solidFill>
                  <a:schemeClr val="bg1"/>
                </a:solidFill>
                <a:latin typeface="+mn-lt"/>
                <a:sym typeface="Merriweather"/>
              </a:rPr>
              <a:t>                                       </a:t>
            </a:r>
            <a:r>
              <a:rPr lang="en-CA" sz="1800" i="1" dirty="0">
                <a:solidFill>
                  <a:schemeClr val="bg1"/>
                </a:solidFill>
                <a:latin typeface="+mn-lt"/>
                <a:sym typeface="Merriweather"/>
              </a:rPr>
              <a:t>3,223 </a:t>
            </a:r>
            <a:r>
              <a:rPr lang="en-CA" sz="18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Merriweather"/>
              </a:rPr>
              <a:t>⨯ </a:t>
            </a:r>
            <a:r>
              <a:rPr lang="en-CA" sz="1800" i="1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  <a:sym typeface="Merriweather"/>
              </a:rPr>
              <a:t>1</a:t>
            </a:r>
            <a:r>
              <a:rPr lang="en-CA" sz="1800" i="1" dirty="0">
                <a:solidFill>
                  <a:schemeClr val="bg1"/>
                </a:solidFill>
                <a:latin typeface="+mn-lt"/>
                <a:sym typeface="Merriweather"/>
              </a:rPr>
              <a:t>0</a:t>
            </a:r>
            <a:endParaRPr lang="en-CA" sz="1800" i="1" dirty="0">
              <a:solidFill>
                <a:schemeClr val="bg1"/>
              </a:solidFill>
              <a:latin typeface="+mn-lt"/>
              <a:ea typeface="Cambria Math" panose="02040503050406030204" pitchFamily="18" charset="0"/>
              <a:sym typeface="Merriweather"/>
            </a:endParaRPr>
          </a:p>
          <a:p>
            <a:r>
              <a:rPr lang="en-CA" sz="1800" b="1" i="1" dirty="0">
                <a:solidFill>
                  <a:schemeClr val="bg1"/>
                </a:solidFill>
                <a:latin typeface="+mn-lt"/>
                <a:sym typeface="Merriweather"/>
              </a:rPr>
              <a:t>Time Range: </a:t>
            </a:r>
          </a:p>
          <a:p>
            <a:r>
              <a:rPr lang="en-CA" sz="1800" b="1" i="1" dirty="0">
                <a:solidFill>
                  <a:schemeClr val="bg1"/>
                </a:solidFill>
                <a:latin typeface="+mn-lt"/>
                <a:sym typeface="Merriweather"/>
              </a:rPr>
              <a:t>                                  </a:t>
            </a:r>
            <a:r>
              <a:rPr lang="en-CA" sz="1800" i="1" dirty="0">
                <a:solidFill>
                  <a:schemeClr val="bg1"/>
                </a:solidFill>
                <a:latin typeface="+mn-lt"/>
                <a:sym typeface="Merriweather"/>
              </a:rPr>
              <a:t>Dec 22, 2021 – Dec 30, 2021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540BFE01-999A-4052-81DB-E2E46663A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09" y="2083941"/>
            <a:ext cx="8091932" cy="29681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0" y="-29620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Interesting findings</a:t>
            </a:r>
            <a:endParaRPr sz="3600" b="1" dirty="0"/>
          </a:p>
        </p:txBody>
      </p:sp>
      <p:sp>
        <p:nvSpPr>
          <p:cNvPr id="1915" name="Google Shape;1915;p16"/>
          <p:cNvSpPr txBox="1">
            <a:spLocks noGrp="1"/>
          </p:cNvSpPr>
          <p:nvPr>
            <p:ph type="subTitle" idx="1"/>
          </p:nvPr>
        </p:nvSpPr>
        <p:spPr>
          <a:xfrm>
            <a:off x="1321652" y="1206570"/>
            <a:ext cx="59859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400" i="1" dirty="0">
                <a:solidFill>
                  <a:schemeClr val="bg1"/>
                </a:solidFill>
                <a:latin typeface="+mn-lt"/>
              </a:rPr>
              <a:t>Average Price per Province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CA" sz="1400" i="1" dirty="0">
              <a:solidFill>
                <a:schemeClr val="bg1"/>
              </a:solidFill>
              <a:latin typeface="+mn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400" i="1" dirty="0">
                <a:solidFill>
                  <a:schemeClr val="bg1"/>
                </a:solidFill>
                <a:latin typeface="+mn-lt"/>
              </a:rPr>
              <a:t>Is breakfast included 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chemeClr val="bg1"/>
                </a:solidFill>
                <a:latin typeface="+mn-l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CA" sz="1800" dirty="0">
              <a:solidFill>
                <a:schemeClr val="bg1"/>
              </a:solidFill>
              <a:latin typeface="+mn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CA" sz="1800" dirty="0">
              <a:solidFill>
                <a:schemeClr val="bg1"/>
              </a:solidFill>
              <a:latin typeface="+mn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CA" sz="1800" dirty="0">
              <a:solidFill>
                <a:schemeClr val="bg1"/>
              </a:solidFill>
              <a:latin typeface="+mn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chemeClr val="bg1"/>
                </a:solidFill>
                <a:latin typeface="+mn-lt"/>
              </a:rPr>
              <a:t> 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CA" sz="1800" dirty="0">
              <a:solidFill>
                <a:schemeClr val="bg1"/>
              </a:solidFill>
              <a:latin typeface="+mn-lt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24CF16-8688-4F7E-8C63-03FBD3CC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473" y="2997474"/>
            <a:ext cx="7887527" cy="21127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00A7B3-EE88-40A2-87CC-DC7FC7D6CE26}"/>
              </a:ext>
            </a:extLst>
          </p:cNvPr>
          <p:cNvSpPr txBox="1"/>
          <p:nvPr/>
        </p:nvSpPr>
        <p:spPr>
          <a:xfrm>
            <a:off x="1321652" y="2116720"/>
            <a:ext cx="501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400" i="1" dirty="0">
                <a:solidFill>
                  <a:schemeClr val="bg1"/>
                </a:solidFill>
                <a:latin typeface="+mn-lt"/>
              </a:rPr>
              <a:t>Quantity of the hotels</a:t>
            </a:r>
            <a:r>
              <a:rPr lang="en-CA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CA" sz="1400" i="1" dirty="0">
                <a:solidFill>
                  <a:schemeClr val="bg1"/>
                </a:solidFill>
                <a:latin typeface="+mn-lt"/>
              </a:rPr>
              <a:t>by the distance from the center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CA" sz="1400" i="1" dirty="0">
              <a:solidFill>
                <a:schemeClr val="bg1"/>
              </a:solidFill>
              <a:latin typeface="+mn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400" i="1" dirty="0">
                <a:solidFill>
                  <a:schemeClr val="bg1"/>
                </a:solidFill>
                <a:latin typeface="+mn-lt"/>
              </a:rPr>
              <a:t>Min , Max &amp; Mean of Rating per Province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5087D-34D7-452C-AA7D-7C4D162FBE0D}"/>
              </a:ext>
            </a:extLst>
          </p:cNvPr>
          <p:cNvSpPr txBox="1"/>
          <p:nvPr/>
        </p:nvSpPr>
        <p:spPr>
          <a:xfrm flipH="1">
            <a:off x="5200236" y="1247425"/>
            <a:ext cx="4091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400" i="1" dirty="0">
                <a:solidFill>
                  <a:schemeClr val="bg1"/>
                </a:solidFill>
                <a:latin typeface="+mn-lt"/>
              </a:rPr>
              <a:t>Scenario based analyze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CA" sz="1400" i="1" dirty="0">
              <a:solidFill>
                <a:schemeClr val="bg1"/>
              </a:solidFill>
              <a:latin typeface="+mn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CA" sz="1400" i="1" dirty="0">
                <a:solidFill>
                  <a:schemeClr val="bg1"/>
                </a:solidFill>
                <a:latin typeface="+mn-lt"/>
              </a:rPr>
              <a:t>Mapped hotels based on the price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57400"/>
      </p:ext>
    </p:extLst>
  </p:cSld>
  <p:clrMapOvr>
    <a:masterClrMapping/>
  </p:clrMapOvr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706</TotalTime>
  <Words>505</Words>
  <Application>Microsoft Office PowerPoint</Application>
  <PresentationFormat>On-screen Show (16:9)</PresentationFormat>
  <Paragraphs>149</Paragraphs>
  <Slides>25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Amatic SC</vt:lpstr>
      <vt:lpstr>Cambria Math</vt:lpstr>
      <vt:lpstr>Wingdings</vt:lpstr>
      <vt:lpstr>Merriweather</vt:lpstr>
      <vt:lpstr>Arial</vt:lpstr>
      <vt:lpstr>Nathaniel template</vt:lpstr>
      <vt:lpstr>PowerPoint Presentation</vt:lpstr>
      <vt:lpstr>Web scraping project  </vt:lpstr>
      <vt:lpstr>PowerPoint Presentation</vt:lpstr>
      <vt:lpstr>PowerPoint Presentation</vt:lpstr>
      <vt:lpstr>. Website Scrapping Journey main page</vt:lpstr>
      <vt:lpstr>Website Scrapping Journey city page</vt:lpstr>
      <vt:lpstr>Website Scrapping Journey hotel page</vt:lpstr>
      <vt:lpstr>. Data frame</vt:lpstr>
      <vt:lpstr>. Interesting findings</vt:lpstr>
      <vt:lpstr>Average price per province </vt:lpstr>
      <vt:lpstr>PowerPoint Presentation</vt:lpstr>
      <vt:lpstr>Breakfast included? Canada Metropolitan Areas</vt:lpstr>
      <vt:lpstr>Distance From Center Matters? –Vancouver</vt:lpstr>
      <vt:lpstr>Hotel Rating Data in Provincial Areas</vt:lpstr>
      <vt:lpstr>Scenario based analyze</vt:lpstr>
      <vt:lpstr>Traveler 1 :</vt:lpstr>
      <vt:lpstr>Traveler 1 :</vt:lpstr>
      <vt:lpstr>Traveler 2 :</vt:lpstr>
      <vt:lpstr>Traveler 2 :</vt:lpstr>
      <vt:lpstr>Hotel clustering Based on price: Montreal</vt:lpstr>
      <vt:lpstr>Challenges</vt:lpstr>
      <vt:lpstr>PowerPoint Presentation</vt:lpstr>
      <vt:lpstr>Next steps ? Web/Desktop App …</vt:lpstr>
      <vt:lpstr>Happy Vacations 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 Mohammadi</dc:creator>
  <cp:lastModifiedBy>Keivan Mokhtarpour</cp:lastModifiedBy>
  <cp:revision>44</cp:revision>
  <dcterms:modified xsi:type="dcterms:W3CDTF">2021-12-13T15:00:22Z</dcterms:modified>
</cp:coreProperties>
</file>